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6"/>
  </p:notesMasterIdLst>
  <p:sldIdLst>
    <p:sldId id="256" r:id="rId2"/>
    <p:sldId id="294" r:id="rId3"/>
    <p:sldId id="309" r:id="rId4"/>
    <p:sldId id="280" r:id="rId5"/>
    <p:sldId id="269" r:id="rId6"/>
    <p:sldId id="279" r:id="rId7"/>
    <p:sldId id="281" r:id="rId8"/>
    <p:sldId id="282" r:id="rId9"/>
    <p:sldId id="283" r:id="rId10"/>
    <p:sldId id="310" r:id="rId11"/>
    <p:sldId id="318" r:id="rId12"/>
    <p:sldId id="273" r:id="rId13"/>
    <p:sldId id="284" r:id="rId14"/>
    <p:sldId id="317" r:id="rId15"/>
    <p:sldId id="286" r:id="rId16"/>
    <p:sldId id="258" r:id="rId17"/>
    <p:sldId id="260" r:id="rId18"/>
    <p:sldId id="316" r:id="rId19"/>
    <p:sldId id="259" r:id="rId20"/>
    <p:sldId id="262" r:id="rId21"/>
    <p:sldId id="265" r:id="rId22"/>
    <p:sldId id="264" r:id="rId23"/>
    <p:sldId id="315" r:id="rId24"/>
    <p:sldId id="26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 Mullin" initials="CM" lastIdx="11" clrIdx="0">
    <p:extLst>
      <p:ext uri="{19B8F6BF-5375-455C-9EA6-DF929625EA0E}">
        <p15:presenceInfo xmlns:p15="http://schemas.microsoft.com/office/powerpoint/2012/main" userId="S-1-5-21-1168719264-1726549036-525623379-11059" providerId="AD"/>
      </p:ext>
    </p:extLst>
  </p:cmAuthor>
  <p:cmAuthor id="2" name="Musgrove, Donald" initials="MD" lastIdx="3" clrIdx="1">
    <p:extLst>
      <p:ext uri="{19B8F6BF-5375-455C-9EA6-DF929625EA0E}">
        <p15:presenceInfo xmlns:p15="http://schemas.microsoft.com/office/powerpoint/2012/main" userId="S-1-5-21-602162358-448539723-682003330-892871" providerId="AD"/>
      </p:ext>
    </p:extLst>
  </p:cmAuthor>
  <p:cmAuthor id="3" name="Haddad, Tarek" initials="HT" lastIdx="1" clrIdx="2">
    <p:extLst>
      <p:ext uri="{19B8F6BF-5375-455C-9EA6-DF929625EA0E}">
        <p15:presenceInfo xmlns:p15="http://schemas.microsoft.com/office/powerpoint/2012/main" userId="S-1-5-21-602162358-448539723-682003330-4023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9" autoAdjust="0"/>
    <p:restoredTop sz="85518" autoAdjust="0"/>
  </p:normalViewPr>
  <p:slideViewPr>
    <p:cSldViewPr snapToGrid="0">
      <p:cViewPr varScale="1">
        <p:scale>
          <a:sx n="74" d="100"/>
          <a:sy n="74" d="100"/>
        </p:scale>
        <p:origin x="19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E36EF-4D4B-4F9F-8AD3-82BE07AB74F5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4E08E-0F35-48F8-B640-3EED01760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46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4E08E-0F35-48F8-B640-3EED01760A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37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Hyper priors are hard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4E08E-0F35-48F8-B640-3EED01760A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92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1036-882B-7948-8734-521EC9923D6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7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4E08E-0F35-48F8-B640-3EED01760AC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38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4E08E-0F35-48F8-B640-3EED01760A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352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4E08E-0F35-48F8-B640-3EED01760AC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3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4E08E-0F35-48F8-B640-3EED01760AC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0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28" y="914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7600" y="5105400"/>
            <a:ext cx="10363200" cy="762000"/>
          </a:xfrm>
        </p:spPr>
        <p:txBody>
          <a:bodyPr>
            <a:normAutofit/>
          </a:bodyPr>
          <a:lstStyle>
            <a:lvl1pPr algn="r"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7601" y="619314"/>
            <a:ext cx="6275916" cy="28052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500" b="1" baseline="0"/>
            </a:lvl1pPr>
          </a:lstStyle>
          <a:p>
            <a:pPr lvl="0"/>
            <a:r>
              <a:rPr lang="en-US" dirty="0"/>
              <a:t>Tap to add title</a:t>
            </a:r>
          </a:p>
        </p:txBody>
      </p:sp>
    </p:spTree>
    <p:extLst>
      <p:ext uri="{BB962C8B-B14F-4D97-AF65-F5344CB8AC3E}">
        <p14:creationId xmlns:p14="http://schemas.microsoft.com/office/powerpoint/2010/main" val="4207774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1" t="88929" r="1666" b="1339"/>
          <a:stretch/>
        </p:blipFill>
        <p:spPr>
          <a:xfrm>
            <a:off x="5279138" y="6430370"/>
            <a:ext cx="1633727" cy="91440"/>
          </a:xfrm>
          <a:prstGeom prst="rect">
            <a:avLst/>
          </a:prstGeom>
        </p:spPr>
      </p:pic>
      <p:sp>
        <p:nvSpPr>
          <p:cNvPr id="12" name="Content Placeholder 4"/>
          <p:cNvSpPr>
            <a:spLocks noGrp="1"/>
          </p:cNvSpPr>
          <p:nvPr>
            <p:ph sz="quarter" idx="11"/>
          </p:nvPr>
        </p:nvSpPr>
        <p:spPr>
          <a:xfrm>
            <a:off x="609600" y="1595062"/>
            <a:ext cx="10972800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0" y="6550223"/>
            <a:ext cx="711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0097FF8-7868-4222-9E26-937991311CBA}" type="slidenum">
              <a:rPr lang="en-US" sz="900">
                <a:solidFill>
                  <a:srgbClr val="1F497D"/>
                </a:solidFill>
                <a:cs typeface="Arial" panose="020B0604020202020204" pitchFamily="34" charset="0"/>
              </a:rPr>
              <a:pPr/>
              <a:t>‹#›</a:t>
            </a:fld>
            <a:endParaRPr lang="en-US" sz="900" dirty="0">
              <a:solidFill>
                <a:srgbClr val="1F497D"/>
              </a:solidFill>
              <a:cs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79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 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454"/>
            <a:ext cx="1422400" cy="105303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22400" y="427038"/>
            <a:ext cx="10160000" cy="9445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65760" y="1404165"/>
            <a:ext cx="5730240" cy="265176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65760" y="4056485"/>
            <a:ext cx="5730240" cy="265176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096000" y="1404165"/>
            <a:ext cx="5730240" cy="265176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096000" y="4056485"/>
            <a:ext cx="5730240" cy="265176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487680" y="6675120"/>
            <a:ext cx="1097280" cy="182880"/>
          </a:xfrm>
        </p:spPr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840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20502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p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868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1" y="138114"/>
            <a:ext cx="11366500" cy="6000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1" y="1211263"/>
            <a:ext cx="11366500" cy="4968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03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508000" y="6561141"/>
            <a:ext cx="508000" cy="190500"/>
          </a:xfrm>
          <a:prstGeom prst="rect">
            <a:avLst/>
          </a:prstGeom>
        </p:spPr>
        <p:txBody>
          <a:bodyPr/>
          <a:lstStyle/>
          <a:p>
            <a:fld id="{A3032E39-2DD7-6341-87B9-9AB98FE3669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Presentation Title (Edit on Slide Master)   |   June 1, 2015   |   Confidential, for Internal Use Only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04474" y="373379"/>
            <a:ext cx="11175999" cy="2667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04474" y="625898"/>
            <a:ext cx="11175999" cy="266700"/>
          </a:xfrm>
        </p:spPr>
        <p:txBody>
          <a:bodyPr>
            <a:noAutofit/>
          </a:bodyPr>
          <a:lstStyle>
            <a:lvl1pPr marL="0">
              <a:lnSpc>
                <a:spcPts val="2000"/>
              </a:lnSpc>
              <a:spcAft>
                <a:spcPts val="0"/>
              </a:spcAft>
              <a:buFontTx/>
              <a:buNone/>
              <a:defRPr sz="2300" cap="all">
                <a:solidFill>
                  <a:schemeClr val="tx2"/>
                </a:solidFill>
                <a:latin typeface="Effra Light"/>
              </a:defRPr>
            </a:lvl1pPr>
            <a:lvl2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2pPr>
            <a:lvl3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3pPr>
            <a:lvl4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4pPr>
            <a:lvl5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5pPr>
            <a:lvl6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300" b="0" i="0" cap="all">
                <a:latin typeface="Effra Light"/>
                <a:cs typeface="Effra Light"/>
              </a:defRPr>
            </a:lvl6pPr>
            <a:lvl7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300" b="0" i="0" cap="all">
                <a:latin typeface="Effra Light"/>
                <a:cs typeface="Effra Light"/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345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1723" y="9144"/>
            <a:ext cx="12192000" cy="6858000"/>
            <a:chOff x="-8792" y="9144"/>
            <a:chExt cx="9144000" cy="68580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92" y="9144"/>
              <a:ext cx="9144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4953000" y="4114800"/>
              <a:ext cx="3733800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7600" y="4419600"/>
            <a:ext cx="10363200" cy="762000"/>
          </a:xfrm>
        </p:spPr>
        <p:txBody>
          <a:bodyPr>
            <a:normAutofit/>
          </a:bodyPr>
          <a:lstStyle>
            <a:lvl1pPr algn="r">
              <a:defRPr sz="25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5447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 b="3334"/>
          <a:stretch/>
        </p:blipFill>
        <p:spPr bwMode="auto">
          <a:xfrm>
            <a:off x="1" y="381000"/>
            <a:ext cx="12192001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454"/>
            <a:ext cx="1422400" cy="1053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1" t="88929" r="1666" b="1339"/>
          <a:stretch/>
        </p:blipFill>
        <p:spPr>
          <a:xfrm>
            <a:off x="5279138" y="6430370"/>
            <a:ext cx="1633727" cy="9144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22400" y="427038"/>
            <a:ext cx="10160000" cy="9445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1"/>
          </p:nvPr>
        </p:nvSpPr>
        <p:spPr>
          <a:xfrm>
            <a:off x="609600" y="1595062"/>
            <a:ext cx="10972800" cy="4526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66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with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 b="3334"/>
          <a:stretch/>
        </p:blipFill>
        <p:spPr bwMode="auto">
          <a:xfrm>
            <a:off x="1" y="381000"/>
            <a:ext cx="12192001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454"/>
            <a:ext cx="1422400" cy="1053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1" t="88929" r="1666" b="1339"/>
          <a:stretch/>
        </p:blipFill>
        <p:spPr>
          <a:xfrm>
            <a:off x="5279138" y="6430370"/>
            <a:ext cx="1633727" cy="9144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22400" y="427038"/>
            <a:ext cx="10160000" cy="9445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25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no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3" b="3334"/>
          <a:stretch/>
        </p:blipFill>
        <p:spPr bwMode="auto">
          <a:xfrm>
            <a:off x="1" y="1600200"/>
            <a:ext cx="12192001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454"/>
            <a:ext cx="1422400" cy="1053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1" t="88929" r="1666" b="1339"/>
          <a:stretch/>
        </p:blipFill>
        <p:spPr>
          <a:xfrm>
            <a:off x="5279138" y="6430370"/>
            <a:ext cx="1633727" cy="9144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22400" y="427038"/>
            <a:ext cx="10160000" cy="9445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1"/>
          </p:nvPr>
        </p:nvSpPr>
        <p:spPr>
          <a:xfrm>
            <a:off x="609600" y="1595062"/>
            <a:ext cx="10972800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06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no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3" b="3334"/>
          <a:stretch/>
        </p:blipFill>
        <p:spPr bwMode="auto">
          <a:xfrm>
            <a:off x="1" y="1600200"/>
            <a:ext cx="12192001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454"/>
            <a:ext cx="1422400" cy="1053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1" t="88929" r="1666" b="1339"/>
          <a:stretch/>
        </p:blipFill>
        <p:spPr>
          <a:xfrm>
            <a:off x="5279138" y="6430370"/>
            <a:ext cx="1633727" cy="9144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22400" y="427038"/>
            <a:ext cx="10160000" cy="9445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22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no green lin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2" b="12419"/>
          <a:stretch/>
        </p:blipFill>
        <p:spPr bwMode="auto">
          <a:xfrm>
            <a:off x="1" y="1600201"/>
            <a:ext cx="12192001" cy="440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454"/>
            <a:ext cx="1422400" cy="1053035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22400" y="427038"/>
            <a:ext cx="10160000" cy="9445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09600" y="1595062"/>
            <a:ext cx="10972800" cy="4526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29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no green lin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2" b="12419"/>
          <a:stretch/>
        </p:blipFill>
        <p:spPr bwMode="auto">
          <a:xfrm>
            <a:off x="1" y="1600201"/>
            <a:ext cx="12192001" cy="440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454"/>
            <a:ext cx="1422400" cy="1053035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22400" y="427038"/>
            <a:ext cx="10160000" cy="9445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67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DIC 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20051" y="506839"/>
            <a:ext cx="10387584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prstClr val="white"/>
                </a:solidFill>
              </a:rPr>
              <a:t>This is the blue color used for text: R31, G83, B132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20051" y="1545170"/>
            <a:ext cx="10387584" cy="369332"/>
          </a:xfrm>
          <a:prstGeom prst="rect">
            <a:avLst/>
          </a:prstGeom>
          <a:solidFill>
            <a:srgbClr val="717174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prstClr val="white"/>
                </a:solidFill>
              </a:rPr>
              <a:t>This is the gray color used for text: R113, G113, B113</a:t>
            </a:r>
          </a:p>
        </p:txBody>
      </p:sp>
      <p:sp>
        <p:nvSpPr>
          <p:cNvPr id="12" name="TextBox 3"/>
          <p:cNvSpPr txBox="1"/>
          <p:nvPr userDrawn="1"/>
        </p:nvSpPr>
        <p:spPr>
          <a:xfrm>
            <a:off x="620051" y="4660163"/>
            <a:ext cx="10387584" cy="369332"/>
          </a:xfrm>
          <a:prstGeom prst="rect">
            <a:avLst/>
          </a:prstGeom>
          <a:solidFill>
            <a:srgbClr val="0055A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prstClr val="white"/>
                </a:solidFill>
              </a:rPr>
              <a:t>This is the blue color used in the image: R0, G85, B160</a:t>
            </a:r>
          </a:p>
        </p:txBody>
      </p:sp>
      <p:sp>
        <p:nvSpPr>
          <p:cNvPr id="13" name="TextBox 3"/>
          <p:cNvSpPr txBox="1"/>
          <p:nvPr userDrawn="1"/>
        </p:nvSpPr>
        <p:spPr>
          <a:xfrm>
            <a:off x="620051" y="2583501"/>
            <a:ext cx="10387584" cy="369332"/>
          </a:xfrm>
          <a:prstGeom prst="rect">
            <a:avLst/>
          </a:prstGeom>
          <a:solidFill>
            <a:srgbClr val="E67D1E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prstClr val="white"/>
                </a:solidFill>
              </a:rPr>
              <a:t>This is the orange color used in the image: R230, G125, B30</a:t>
            </a:r>
          </a:p>
        </p:txBody>
      </p:sp>
      <p:sp>
        <p:nvSpPr>
          <p:cNvPr id="14" name="TextBox 3"/>
          <p:cNvSpPr txBox="1"/>
          <p:nvPr userDrawn="1"/>
        </p:nvSpPr>
        <p:spPr>
          <a:xfrm>
            <a:off x="620051" y="3621832"/>
            <a:ext cx="10387584" cy="369332"/>
          </a:xfrm>
          <a:prstGeom prst="rect">
            <a:avLst/>
          </a:prstGeom>
          <a:solidFill>
            <a:srgbClr val="5AAF46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prstClr val="white"/>
                </a:solidFill>
              </a:rPr>
              <a:t>This is the green color used in the image: R90, G175, B70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87681" y="6410227"/>
            <a:ext cx="212668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prstClr val="black"/>
                </a:solidFill>
              </a:rPr>
              <a:t>FOOTER</a:t>
            </a:r>
          </a:p>
        </p:txBody>
      </p:sp>
      <p:cxnSp>
        <p:nvCxnSpPr>
          <p:cNvPr id="8" name="Straight Arrow Connector 7"/>
          <p:cNvCxnSpPr>
            <a:endCxn id="6" idx="0"/>
          </p:cNvCxnSpPr>
          <p:nvPr userDrawn="1"/>
        </p:nvCxnSpPr>
        <p:spPr>
          <a:xfrm flipH="1">
            <a:off x="1551025" y="5778631"/>
            <a:ext cx="284060" cy="6315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584959" y="5279012"/>
            <a:ext cx="94226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</a:rPr>
              <a:t>All slides, except section and title, have a field for the date.  Click Insert&gt;</a:t>
            </a:r>
            <a:r>
              <a:rPr lang="en-US" sz="1100" dirty="0" err="1">
                <a:solidFill>
                  <a:prstClr val="black"/>
                </a:solidFill>
              </a:rPr>
              <a:t>Header&amp;Footer</a:t>
            </a:r>
            <a:r>
              <a:rPr lang="en-US" sz="1100" dirty="0">
                <a:solidFill>
                  <a:prstClr val="black"/>
                </a:solidFill>
              </a:rPr>
              <a:t>&gt; and check the footer box and apply to all slides to get a footer in the same location on each slide that can be filled with the date</a:t>
            </a:r>
          </a:p>
        </p:txBody>
      </p:sp>
    </p:spTree>
    <p:extLst>
      <p:ext uri="{BB962C8B-B14F-4D97-AF65-F5344CB8AC3E}">
        <p14:creationId xmlns:p14="http://schemas.microsoft.com/office/powerpoint/2010/main" val="2009644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27038"/>
            <a:ext cx="109728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719502"/>
            <a:ext cx="48768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fld id="{30097FF8-7868-4222-9E26-937991311CBA}" type="slidenum">
              <a:rPr lang="en-US" sz="900">
                <a:solidFill>
                  <a:srgbClr val="717171"/>
                </a:solidFill>
                <a:cs typeface="Arial" panose="020B0604020202020204" pitchFamily="34" charset="0"/>
              </a:rPr>
              <a:pPr algn="ctr"/>
              <a:t>‹#›</a:t>
            </a:fld>
            <a:endParaRPr lang="en-US" sz="900" dirty="0">
              <a:solidFill>
                <a:srgbClr val="717171"/>
              </a:solidFill>
              <a:cs typeface="Arial" panose="020B0604020202020204" pitchFamily="34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7680" y="6675120"/>
            <a:ext cx="1097280" cy="18288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40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400" b="1" kern="1200">
          <a:solidFill>
            <a:srgbClr val="1F497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82880" indent="-182880" algn="l" defTabSz="914400" rtl="0" eaLnBrk="1" latinLnBrk="0" hangingPunct="1">
        <a:spcBef>
          <a:spcPts val="600"/>
        </a:spcBef>
        <a:buClrTx/>
        <a:buFont typeface="Arial" panose="020B0604020202020204" pitchFamily="34" charset="0"/>
        <a:buChar char="•"/>
        <a:defRPr sz="2400" kern="1200">
          <a:solidFill>
            <a:srgbClr val="1F497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65760" indent="-182880" algn="l" defTabSz="914400" rtl="0" eaLnBrk="1" latinLnBrk="0" hangingPunct="1">
        <a:spcBef>
          <a:spcPts val="600"/>
        </a:spcBef>
        <a:buClrTx/>
        <a:buFont typeface="Arial" panose="020B0604020202020204" pitchFamily="34" charset="0"/>
        <a:buChar char="−"/>
        <a:defRPr sz="2000" kern="1200">
          <a:solidFill>
            <a:srgbClr val="1F497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48640" indent="-182880" algn="l" defTabSz="914400" rtl="0" eaLnBrk="1" latinLnBrk="0" hangingPunct="1"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rgbClr val="1F497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31520" indent="-182880" algn="l" defTabSz="914400" rtl="0" eaLnBrk="1" latinLnBrk="0" hangingPunct="1">
        <a:spcBef>
          <a:spcPts val="600"/>
        </a:spcBef>
        <a:buClrTx/>
        <a:buFont typeface="Arial" panose="020B0604020202020204" pitchFamily="34" charset="0"/>
        <a:buChar char="−"/>
        <a:defRPr sz="1800" kern="1200">
          <a:solidFill>
            <a:srgbClr val="1F497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914400" indent="-182880" algn="l" defTabSz="914400" rtl="0" eaLnBrk="1" latinLnBrk="0" hangingPunct="1"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rgbClr val="1F497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10" Type="http://schemas.openxmlformats.org/officeDocument/2006/relationships/image" Target="../media/image9.png"/><Relationship Id="rId4" Type="http://schemas.openxmlformats.org/officeDocument/2006/relationships/image" Target="../media/image10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4A7E0-0E00-4737-915E-2F280BB5E6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Tarek Haddad </a:t>
            </a:r>
            <a:br>
              <a:rPr lang="en-US" dirty="0"/>
            </a:br>
            <a:r>
              <a:rPr lang="en-US" dirty="0"/>
              <a:t>MEDTRONIC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9374BD-9B68-49C8-A163-03AE939DC4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Discount Prior method (DP)</a:t>
            </a:r>
          </a:p>
        </p:txBody>
      </p:sp>
    </p:spTree>
    <p:extLst>
      <p:ext uri="{BB962C8B-B14F-4D97-AF65-F5344CB8AC3E}">
        <p14:creationId xmlns:p14="http://schemas.microsoft.com/office/powerpoint/2010/main" val="3865987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Adaptive study designs with DP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969153" y="1422399"/>
                <a:ext cx="6709729" cy="4435790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</a:rPr>
                  <a:t>Take sequential looks at data as trial progress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Adaptive sample size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At interim looks </a:t>
                </a:r>
                <a:r>
                  <a:rPr lang="en-US" altLang="en-US" sz="2000" dirty="0">
                    <a:solidFill>
                      <a:schemeClr val="tx1"/>
                    </a:solidFill>
                  </a:rPr>
                  <a:t>apply d</a:t>
                </a:r>
                <a:r>
                  <a:rPr lang="en-US" sz="2000" dirty="0">
                    <a:solidFill>
                      <a:schemeClr val="tx1"/>
                    </a:solidFill>
                  </a:rPr>
                  <a:t>iscount</a:t>
                </a:r>
                <a:r>
                  <a:rPr lang="en-US" altLang="en-US" sz="2000" dirty="0">
                    <a:solidFill>
                      <a:schemeClr val="tx1"/>
                    </a:solidFill>
                  </a:rPr>
                  <a:t> function and imputation methods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If current ≠ historical</a:t>
                </a:r>
                <a:r>
                  <a:rPr lang="en-US" sz="2000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 than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0, need to enroll more </a:t>
                </a:r>
                <a:r>
                  <a:rPr lang="en-US" sz="2000" dirty="0">
                    <a:solidFill>
                      <a:schemeClr val="tx1"/>
                    </a:solidFill>
                  </a:rPr>
                  <a:t>current</a:t>
                </a:r>
                <a:r>
                  <a:rPr lang="en-US" sz="2000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>
                    <a:solidFill>
                      <a:schemeClr val="tx1"/>
                    </a:solidFill>
                  </a:rPr>
                  <a:t>patients</a:t>
                </a:r>
                <a:endParaRPr lang="en-US" sz="2000" dirty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Converts to traditional adaptive design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or call Futility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If current = historical</a:t>
                </a:r>
                <a:r>
                  <a:rPr lang="en-US" sz="2000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 than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</a:t>
                </a:r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𝒎𝒂𝒙</m:t>
                        </m:r>
                      </m:sub>
                    </m:sSub>
                  </m:oMath>
                </a14:m>
                <a:endParaRPr lang="en-US" sz="2000" dirty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Stop enrollment early (expected success)</a:t>
                </a:r>
              </a:p>
              <a:p>
                <a:pPr marL="182880" lvl="1">
                  <a:buFont typeface="Arial" panose="020B0604020202020204" pitchFamily="34" charset="0"/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</a:p>
              <a:p>
                <a:endParaRPr lang="en-US" sz="1800" dirty="0"/>
              </a:p>
              <a:p>
                <a:endParaRPr lang="en-US" sz="1800" dirty="0"/>
              </a:p>
              <a:p>
                <a:endParaRPr lang="en-US" sz="18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969153" y="1422399"/>
                <a:ext cx="6709729" cy="4435790"/>
              </a:xfrm>
              <a:blipFill>
                <a:blip r:embed="rId2"/>
                <a:stretch>
                  <a:fillRect l="-817" t="-5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1745" y="2947555"/>
            <a:ext cx="4890655" cy="291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56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17DA4-99FD-4829-81C6-DA6FB426F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Similar to an Adaptive Sample size re-estimation Bayesian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B9D3F-C789-4132-AEEF-417BA64DCF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599" y="1595061"/>
            <a:ext cx="5404337" cy="55091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Adaptive trial procedure: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Make an assumption of the </a:t>
            </a:r>
            <a:r>
              <a:rPr lang="en-US" sz="1800" b="1" dirty="0">
                <a:solidFill>
                  <a:schemeClr val="tx1"/>
                </a:solidFill>
              </a:rPr>
              <a:t>treatment effect size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At Interim looks you 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+mn-cs"/>
              </a:rPr>
              <a:t>observe the current data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to 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+mn-cs"/>
              </a:rPr>
              <a:t>assess original assumption of effect size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,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based on the </a:t>
            </a:r>
            <a:r>
              <a:rPr lang="en-US" sz="1800" b="1" dirty="0">
                <a:solidFill>
                  <a:schemeClr val="tx1"/>
                </a:solidFill>
              </a:rPr>
              <a:t>pre-specified decisions rules</a:t>
            </a:r>
            <a:r>
              <a:rPr lang="en-US" sz="1800" b="1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>
                <a:solidFill>
                  <a:schemeClr val="tx1"/>
                </a:solidFill>
                <a:sym typeface="Wingdings" panose="05000000000000000000" pitchFamily="2" charset="2"/>
              </a:rPr>
              <a:t>do</a:t>
            </a:r>
            <a:r>
              <a:rPr lang="en-US" sz="1800" dirty="0">
                <a:solidFill>
                  <a:schemeClr val="tx1"/>
                </a:solidFill>
              </a:rPr>
              <a:t> you enroll more subjects or stop enrollment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. </a:t>
            </a:r>
          </a:p>
          <a:p>
            <a:pPr lvl="1"/>
            <a:r>
              <a:rPr lang="en-US" sz="1800" b="1" dirty="0">
                <a:solidFill>
                  <a:schemeClr val="tx1"/>
                </a:solidFill>
                <a:latin typeface="+mn-lt"/>
                <a:cs typeface="+mn-cs"/>
              </a:rPr>
              <a:t>Perform simulations to assess operating characteristics effects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, both negatives and benefits of the </a:t>
            </a:r>
            <a:r>
              <a:rPr lang="en-US" sz="1800" dirty="0">
                <a:solidFill>
                  <a:schemeClr val="tx1"/>
                </a:solidFill>
              </a:rPr>
              <a:t>multiple looks at the current data</a:t>
            </a:r>
            <a:endParaRPr lang="en-US" sz="1800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B46E7B-2186-407E-A6DC-742F8345F754}"/>
              </a:ext>
            </a:extLst>
          </p:cNvPr>
          <p:cNvSpPr/>
          <p:nvPr/>
        </p:nvSpPr>
        <p:spPr>
          <a:xfrm>
            <a:off x="6346758" y="1595062"/>
            <a:ext cx="540433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Discount Prior procedure:</a:t>
            </a:r>
          </a:p>
          <a:p>
            <a:pPr marL="365760" lvl="1" indent="-182880"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an assumption of the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similarity between prior the current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65760" lvl="1" indent="-182880"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Observe the current data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assess original assumption of similarity, </a:t>
            </a:r>
          </a:p>
          <a:p>
            <a:pPr marL="365760" lvl="1" indent="-182880"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based on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pre-specified decisions rules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(discount  function)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do you discount prior and enroll more subjects or stop enrollment  </a:t>
            </a:r>
          </a:p>
          <a:p>
            <a:pPr marL="365760" lvl="1" indent="-182880"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Perform simulations to assess operating characteristics effects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both negatives and benefits of the additional look at the current data</a:t>
            </a:r>
          </a:p>
        </p:txBody>
      </p:sp>
    </p:spTree>
    <p:extLst>
      <p:ext uri="{BB962C8B-B14F-4D97-AF65-F5344CB8AC3E}">
        <p14:creationId xmlns:p14="http://schemas.microsoft.com/office/powerpoint/2010/main" val="1440197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Power prior: Combining historical data with new patients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1771650" y="1504951"/>
                <a:ext cx="8229600" cy="48307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182880" indent="-182880" algn="l" defTabSz="914400" rtl="0" eaLnBrk="1" latinLnBrk="0" hangingPunct="1">
                  <a:spcBef>
                    <a:spcPts val="600"/>
                  </a:spcBef>
                  <a:buClrTx/>
                  <a:buFont typeface="Arial" panose="020B0604020202020204" pitchFamily="34" charset="0"/>
                  <a:buChar char="•"/>
                  <a:defRPr sz="2400" kern="1200">
                    <a:solidFill>
                      <a:srgbClr val="1F497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365760" indent="-182880" algn="l" defTabSz="914400" rtl="0" eaLnBrk="1" latinLnBrk="0" hangingPunct="1">
                  <a:spcBef>
                    <a:spcPts val="600"/>
                  </a:spcBef>
                  <a:buClrTx/>
                  <a:buFont typeface="Arial" panose="020B0604020202020204" pitchFamily="34" charset="0"/>
                  <a:buChar char="−"/>
                  <a:defRPr sz="2000" kern="1200">
                    <a:solidFill>
                      <a:srgbClr val="1F497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548640" indent="-182880" algn="l" defTabSz="914400" rtl="0" eaLnBrk="1" latinLnBrk="0" hangingPunct="1">
                  <a:spcBef>
                    <a:spcPts val="600"/>
                  </a:spcBef>
                  <a:buClrTx/>
                  <a:buFont typeface="Arial" panose="020B0604020202020204" pitchFamily="34" charset="0"/>
                  <a:buChar char="•"/>
                  <a:defRPr sz="1800" kern="1200">
                    <a:solidFill>
                      <a:srgbClr val="1F497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731520" indent="-182880" algn="l" defTabSz="914400" rtl="0" eaLnBrk="1" latinLnBrk="0" hangingPunct="1">
                  <a:spcBef>
                    <a:spcPts val="600"/>
                  </a:spcBef>
                  <a:buClrTx/>
                  <a:buFont typeface="Arial" panose="020B0604020202020204" pitchFamily="34" charset="0"/>
                  <a:buChar char="−"/>
                  <a:defRPr sz="1800" kern="1200">
                    <a:solidFill>
                      <a:srgbClr val="1F497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914400" indent="-182880" algn="l" defTabSz="914400" rtl="0" eaLnBrk="1" latinLnBrk="0" hangingPunct="1">
                  <a:spcBef>
                    <a:spcPts val="600"/>
                  </a:spcBef>
                  <a:buClrTx/>
                  <a:buFont typeface="Arial" panose="020B0604020202020204" pitchFamily="34" charset="0"/>
                  <a:buChar char="•"/>
                  <a:defRPr sz="1800" kern="1200">
                    <a:solidFill>
                      <a:srgbClr val="1F497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𝐿</m:t>
                    </m:r>
                    <m:d>
                      <m:dPr>
                        <m:endChr m:val="|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</m:e>
                    </m:d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𝑦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)=</m:t>
                    </m:r>
                    <m:nary>
                      <m:naryPr>
                        <m:chr m:val="∏"/>
                        <m:limLoc m:val="undOvr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h</m:t>
                            </m:r>
                          </m:sub>
                        </m:sSub>
                      </m:sup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0,</m:t>
                            </m:r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likelihood function of the historical data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Power prior: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+mn-cs"/>
                        </a:rPr>
                        <m:t>𝜋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𝜃</m:t>
                          </m:r>
                        </m:e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+mn-cs"/>
                        </a:rPr>
                        <m:t>∝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𝐿</m:t>
                          </m:r>
                          <m:d>
                            <m:dPr>
                              <m:endChr m:val="|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𝜃</m:t>
                              </m:r>
                            </m:e>
                          </m:d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  <m:sup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sub>
                          </m:sSub>
                        </m:sup>
                      </m:sSup>
                      <m:sSub>
                        <m:sSub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 </m:t>
                          </m:r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𝜋</m:t>
                          </m:r>
                        </m:e>
                        <m:sub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r>
                            <a:rPr lang="en-US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+mn-cs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pPr marL="2628900" lvl="6" indent="0">
                  <a:buNone/>
                </a:pP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𝛼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goes from 0 to 1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Down weight the effect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𝑦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from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𝑦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|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to 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lang="en-US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+mn-cs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+mn-cs"/>
                                  </a:rPr>
                                  <m:t>0</m:t>
                                </m:r>
                                <m:r>
                                  <a:rPr lang="en-US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+mn-cs"/>
                                  </a:rPr>
                                  <m:t>𝑗</m:t>
                                </m:r>
                              </m:sub>
                            </m:sSub>
                          </m:e>
                          <m:e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𝜃</m:t>
                            </m:r>
                          </m:e>
                        </m:d>
                      </m:e>
                      <m:sup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𝛼</m:t>
                            </m:r>
                          </m:e>
                          <m:sub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How to determent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𝛼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?</a:t>
                </a:r>
              </a:p>
              <a:p>
                <a:pPr marL="0" indent="0">
                  <a:buNone/>
                </a:pPr>
                <a:endParaRPr lang="en-US" sz="3400" dirty="0"/>
              </a:p>
              <a:p>
                <a:pPr lvl="8"/>
                <a:endParaRPr lang="en-US" sz="1200" dirty="0">
                  <a:solidFill>
                    <a:prstClr val="black"/>
                  </a:solidFill>
                  <a:latin typeface="Arial"/>
                </a:endParaRPr>
              </a:p>
              <a:p>
                <a:pPr lvl="8"/>
                <a:endParaRPr lang="en-US" sz="120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650" y="1504951"/>
                <a:ext cx="8229600" cy="4830763"/>
              </a:xfrm>
              <a:prstGeom prst="rect">
                <a:avLst/>
              </a:prstGeom>
              <a:blipFill>
                <a:blip r:embed="rId2"/>
                <a:stretch>
                  <a:fillRect l="-667" t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9624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/>
              <a:t>Agreement measure</a:t>
            </a:r>
            <a:br>
              <a:rPr lang="en-U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514600" y="1219200"/>
                <a:ext cx="7543800" cy="49745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We develop a measure of agreement,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000" dirty="0"/>
                  <a:t> between the historical data and the current data</a:t>
                </a:r>
              </a:p>
              <a:p>
                <a:endParaRPr lang="en-US" sz="2000" dirty="0">
                  <a:solidFill>
                    <a:prstClr val="black"/>
                  </a:solidFill>
                </a:endParaRPr>
              </a:p>
              <a:p>
                <a:r>
                  <a:rPr lang="en-US" sz="2000" dirty="0">
                    <a:solidFill>
                      <a:prstClr val="black"/>
                    </a:solidFill>
                  </a:rPr>
                  <a:t>Assume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is historical data and y is current data</a:t>
                </a:r>
                <a:endParaRPr lang="en-US" sz="2000" dirty="0"/>
              </a:p>
              <a:p>
                <a:endParaRPr lang="en-US" sz="2000" dirty="0">
                  <a:solidFill>
                    <a:prstClr val="black"/>
                  </a:solidFill>
                </a:endParaRPr>
              </a:p>
              <a:p>
                <a:r>
                  <a:rPr lang="en-US" sz="2000" dirty="0">
                    <a:solidFill>
                      <a:prstClr val="black"/>
                    </a:solidFill>
                  </a:rPr>
                  <a:t>Develop the pre-posterior distribution new data and historical data, respectively, where both with minimally informative priors.  </a:t>
                </a:r>
              </a:p>
              <a:p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000">
                        <a:solidFill>
                          <a:prstClr val="black"/>
                        </a:solidFill>
                        <a:latin typeface="Cambria Math"/>
                      </a:rPr>
                      <m:t>~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y</m:t>
                            </m:r>
                          </m:e>
                          <m:sub>
                            <m:r>
                              <a:rPr lang="en-US" sz="20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Arial"/>
                  </a:rPr>
                  <a:t>       (1)</a:t>
                </a:r>
              </a:p>
              <a:p>
                <a:pPr algn="ctr"/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  <a:p>
                <a:pPr algn="ctr"/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acc>
                    <m:r>
                      <a:rPr lang="en-US" sz="2000">
                        <a:solidFill>
                          <a:prstClr val="black"/>
                        </a:solidFill>
                        <a:latin typeface="Cambria Math"/>
                      </a:rPr>
                      <m:t>~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P</m:t>
                    </m:r>
                    <m:r>
                      <a:rPr lang="en-US" sz="2000">
                        <a:solidFill>
                          <a:prstClr val="black"/>
                        </a:solidFill>
                        <a:latin typeface="Cambria Math"/>
                      </a:rPr>
                      <m:t>(</m:t>
                    </m:r>
                    <m:acc>
                      <m:accPr>
                        <m:chr m:val="̃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>
                        <a:solidFill>
                          <a:prstClr val="black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Arial"/>
                  </a:rPr>
                  <a:t>            (2)</a:t>
                </a:r>
              </a:p>
              <a:p>
                <a:pPr algn="ctr"/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  <a:p>
                <a:pPr algn="ctr"/>
                <a:r>
                  <a:rPr lang="en-US" dirty="0"/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denote an estimate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based on the historical data alone</a:t>
                </a:r>
              </a:p>
              <a:p>
                <a:pPr algn="ctr"/>
                <a:r>
                  <a:rPr lang="en-US" dirty="0"/>
                  <a:t>The variable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acc>
                  </m:oMath>
                </a14:m>
                <a:r>
                  <a:rPr lang="en-US" dirty="0"/>
                  <a:t> is an estimate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using either the current data alone</a:t>
                </a:r>
              </a:p>
              <a:p>
                <a:pPr algn="ctr"/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Arial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acc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en-US" sz="2000" dirty="0">
                    <a:solidFill>
                      <a:prstClr val="black"/>
                    </a:solidFill>
                  </a:rPr>
                  <a:t>are nuisance parameters </a:t>
                </a:r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1219200"/>
                <a:ext cx="7543800" cy="4974503"/>
              </a:xfrm>
              <a:prstGeom prst="rect">
                <a:avLst/>
              </a:prstGeom>
              <a:blipFill>
                <a:blip r:embed="rId3"/>
                <a:stretch>
                  <a:fillRect l="-889" t="-490" b="-1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0873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C1B1-4D34-40BA-B4E6-3484AED3F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Agreement measure</a:t>
            </a:r>
            <a:endParaRPr lang="en-US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F6382DF-BA09-4732-A18C-C1B83C53CA24}"/>
                  </a:ext>
                </a:extLst>
              </p:cNvPr>
              <p:cNvSpPr/>
              <p:nvPr/>
            </p:nvSpPr>
            <p:spPr>
              <a:xfrm>
                <a:off x="3292963" y="2911026"/>
                <a:ext cx="3297506" cy="11212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,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̃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</m:e>
                            </m:d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bSup>
                                          <m:sSubSup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𝜏</m:t>
                                            </m:r>
                                          </m:e>
                                          <m:sub>
                                            <m: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  <m:sup>
                                            <m: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bSup>
                                        <m: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p>
                                          <m:sSup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acc>
                                              <m:accPr>
                                                <m:chr m:val="̃"/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  <m:t>𝜏</m:t>
                                                </m:r>
                                              </m:e>
                                            </m:acc>
                                          </m:e>
                                          <m:sup>
                                            <m: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e>
                                    </m:rad>
                                  </m:e>
                                </m:d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p>
                            <m:r>
                              <a:rPr lang="en-US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mr>
                      </m:m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F6382DF-BA09-4732-A18C-C1B83C53CA2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2963" y="2911026"/>
                <a:ext cx="3297506" cy="112126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7DAFE39-36C5-4544-9E78-720D9818DD20}"/>
                  </a:ext>
                </a:extLst>
              </p:cNvPr>
              <p:cNvSpPr/>
              <p:nvPr/>
            </p:nvSpPr>
            <p:spPr>
              <a:xfrm>
                <a:off x="2050474" y="4155852"/>
                <a:ext cx="7665026" cy="66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Φ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is the standard normal CDF,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̃"/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acc>
                      </m:e>
                      <m:sup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are variance estimates of the per-posterior distribution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acc>
                  </m:oMath>
                </a14:m>
                <a:endParaRPr lang="en-US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7DAFE39-36C5-4544-9E78-720D9818DD2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0474" y="4155852"/>
                <a:ext cx="7665026" cy="660887"/>
              </a:xfrm>
              <a:prstGeom prst="rect">
                <a:avLst/>
              </a:prstGeom>
              <a:blipFill>
                <a:blip r:embed="rId3"/>
                <a:stretch>
                  <a:fillRect l="-636" t="-4630" b="-14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9A87ADF0-2744-4FA5-82EC-70CEA7D4722C}"/>
              </a:ext>
            </a:extLst>
          </p:cNvPr>
          <p:cNvSpPr/>
          <p:nvPr/>
        </p:nvSpPr>
        <p:spPr>
          <a:xfrm>
            <a:off x="1624446" y="2087670"/>
            <a:ext cx="80910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construct a z-score from each set of draws from (1) and (2)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469B63-238A-43C3-9C73-2A50BC2B8376}"/>
              </a:ext>
            </a:extLst>
          </p:cNvPr>
          <p:cNvSpPr txBox="1"/>
          <p:nvPr/>
        </p:nvSpPr>
        <p:spPr>
          <a:xfrm>
            <a:off x="6878782" y="3280617"/>
            <a:ext cx="654628" cy="382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(3)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B3407CF-C19D-4C51-934A-4C0FA5C8D61D}"/>
                  </a:ext>
                </a:extLst>
              </p:cNvPr>
              <p:cNvSpPr/>
              <p:nvPr/>
            </p:nvSpPr>
            <p:spPr>
              <a:xfrm>
                <a:off x="1624446" y="1641217"/>
                <a:ext cx="7540336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Accounting for uncertainty in Agreement measure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en-US" b="1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𝜶</m:t>
                        </m:r>
                      </m:e>
                      <m:sub>
                        <m:r>
                          <a:rPr lang="en-US" b="1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/>
                  <a:t>   </a:t>
                </a:r>
              </a:p>
              <a:p>
                <a:br>
                  <a:rPr lang="en-US" dirty="0"/>
                </a:br>
                <a:endParaRPr lang="en-US" dirty="0"/>
              </a:p>
            </p:txBody>
          </p:sp>
        </mc:Choice>
        <mc:Fallback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B3407CF-C19D-4C51-934A-4C0FA5C8D6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446" y="1641217"/>
                <a:ext cx="7540336" cy="923330"/>
              </a:xfrm>
              <a:prstGeom prst="rect">
                <a:avLst/>
              </a:prstGeom>
              <a:blipFill>
                <a:blip r:embed="rId4"/>
                <a:stretch>
                  <a:fillRect l="-647" t="-3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231D85B-1C21-42AA-8197-72AD25C19B38}"/>
                  </a:ext>
                </a:extLst>
              </p:cNvPr>
              <p:cNvSpPr txBox="1"/>
              <p:nvPr/>
            </p:nvSpPr>
            <p:spPr>
              <a:xfrm>
                <a:off x="1859973" y="5069045"/>
                <a:ext cx="49045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You get a distribution for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en-US" b="1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𝜶</m:t>
                        </m:r>
                      </m:e>
                      <m:sub>
                        <m:r>
                          <a:rPr lang="en-US" b="1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231D85B-1C21-42AA-8197-72AD25C19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973" y="5069045"/>
                <a:ext cx="4904509" cy="369332"/>
              </a:xfrm>
              <a:prstGeom prst="rect">
                <a:avLst/>
              </a:prstGeom>
              <a:blipFill>
                <a:blip r:embed="rId5"/>
                <a:stretch>
                  <a:fillRect l="-994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1654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CF1A3-199C-4A9E-8795-49FE496A3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Discount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11A27826-7A46-47DB-B372-6CEFC9BAB91F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Apply the discount function</a:t>
                </a:r>
              </a:p>
              <a:p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= W(a)*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𝒎𝒂𝒙</m:t>
                        </m:r>
                      </m:sub>
                    </m:sSub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If W is the identity function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= a*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𝒎𝒂𝒙</m:t>
                        </m:r>
                      </m:sub>
                    </m:sSub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11A27826-7A46-47DB-B372-6CEFC9BAB9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500" t="-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CE4B31-76EA-4AA5-B827-94C9BD8390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FEAAE9-6E25-4D64-BF99-BA7B1DB39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057" y="1152671"/>
            <a:ext cx="6212362" cy="496867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2EDF7BD-6DF2-46BD-AEA1-2DEE490B3E41}"/>
              </a:ext>
            </a:extLst>
          </p:cNvPr>
          <p:cNvSpPr/>
          <p:nvPr/>
        </p:nvSpPr>
        <p:spPr>
          <a:xfrm rot="19556652">
            <a:off x="9267199" y="2274750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identity function</a:t>
            </a:r>
          </a:p>
        </p:txBody>
      </p:sp>
    </p:spTree>
    <p:extLst>
      <p:ext uri="{BB962C8B-B14F-4D97-AF65-F5344CB8AC3E}">
        <p14:creationId xmlns:p14="http://schemas.microsoft.com/office/powerpoint/2010/main" val="4000309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models were compared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quarter" idx="1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Models	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Discount prior (DP) identity function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= a)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Discount prior(DP) Weibull(2,0.6)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Discount prior (DP) Weibull(1,0.5)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Hierarchical model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Commensurate prior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𝛼</m:t>
                        </m:r>
                      </m:e>
                      <m:sub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 chosen to minimize the DIC (Ibrahim, Chen, </a:t>
                </a:r>
                <a:r>
                  <a:rPr lang="en-US" dirty="0" err="1">
                    <a:solidFill>
                      <a:schemeClr val="tx1"/>
                    </a:solidFill>
                    <a:latin typeface="+mn-lt"/>
                    <a:cs typeface="+mn-cs"/>
                  </a:rPr>
                  <a:t>Gwon</a:t>
                </a:r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, &amp; Chen, 2015)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Metrics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Bias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Type I error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Mean squared error (MSE)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Power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500" t="-1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6057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set up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quarter" idx="1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Normal distribution historical data sets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=0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and 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sSubSup>
                      <m:sSub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=1 and  sample size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𝑁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=25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.</a:t>
                </a:r>
              </a:p>
              <a:p>
                <a:r>
                  <a:rPr lang="en-US" sz="2000" b="1" dirty="0">
                    <a:solidFill>
                      <a:schemeClr val="tx1"/>
                    </a:solidFill>
                    <a:latin typeface="+mn-lt"/>
                    <a:cs typeface="+mn-cs"/>
                  </a:rPr>
                  <a:t>Small sample size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𝐍</m:t>
                        </m:r>
                      </m:e>
                      <m:sub>
                        <m:r>
                          <a:rPr lang="en-US" sz="20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  <m:r>
                      <a:rPr lang="en-US" sz="2000" b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lang="en-US" sz="2000" b="1" dirty="0">
                    <a:solidFill>
                      <a:schemeClr val="tx1"/>
                    </a:solidFill>
                    <a:latin typeface="+mn-lt"/>
                    <a:cs typeface="+mn-cs"/>
                  </a:rPr>
                  <a:t>=N=25)  was used to exacerbate any negative behaviors that would be observed under small sample sizes (For example DP and DIC look at the data twice)	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We simulated 20,000 data sets per point from a normal distribution with a mean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, standard deviation of 1, and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𝑁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=25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To examine the effect the prior data has on the  estimation and inference of the posterior of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𝜇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 , we selected true value,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from the range -3 to 3 (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6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𝜎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range of the prior distribution)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All model can have the same Maximum weight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𝒎𝒂𝒙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=25) 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was 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Accepted at a 0.975 </a:t>
                </a:r>
                <a:r>
                  <a:rPr lang="en-US" sz="2000" dirty="0">
                    <a:solidFill>
                      <a:srgbClr val="000000"/>
                    </a:solidFill>
                  </a:rPr>
                  <a:t>posterior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probability level for all </a:t>
                </a:r>
                <a:r>
                  <a:rPr lang="en-US" sz="2000" dirty="0">
                    <a:solidFill>
                      <a:srgbClr val="000000"/>
                    </a:solidFill>
                  </a:rPr>
                  <a:t>models (error rate 0.025)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500" t="-674" r="-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1095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BDD0-43E2-4249-A32B-533C51E0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Desirable properties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FADDC-9B71-4CD6-B74F-681EC2D85ED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See some effects of prior in an agreement region</a:t>
            </a:r>
          </a:p>
          <a:p>
            <a:r>
              <a:rPr lang="en-US" dirty="0"/>
              <a:t>Minimal effects of prior in discordant region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727D31-878D-4C6A-A2DC-D53448AA40B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55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09600" y="1595062"/>
                <a:ext cx="6986155" cy="4526280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Bias is defined as the posterior mean minus</a:t>
                </a:r>
                <a:r>
                  <a:rPr lang="en-US" sz="2000" dirty="0">
                    <a:solidFill>
                      <a:schemeClr val="tx1"/>
                    </a:solidFill>
                  </a:rPr>
                  <a:t> True mean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.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For values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near zero, historical data has influence on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the posterior mean resulting in small bias for all models.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moves away from the historical mean of zero, there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is an initial spike in bias and then a shrinkage towards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zero.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The mean bias of the DP methods is nearly zero when the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true value of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𝜇</m:t>
                            </m:r>
                          </m:e>
                          <m:sup>
                            <m: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+mn-cs"/>
                              </a:rPr>
                              <m:t>∗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is greater than 1.5.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Meanwhile, the other models have increased bias even for </a:t>
                </a:r>
                <a:r>
                  <a:rPr lang="en-US" sz="2000" b="1" dirty="0">
                    <a:solidFill>
                      <a:schemeClr val="tx1"/>
                    </a:solidFill>
                    <a:latin typeface="+mn-lt"/>
                    <a:cs typeface="+mn-cs"/>
                  </a:rPr>
                  <a:t>significantly different </a:t>
                </a:r>
                <a:r>
                  <a:rPr lang="en-US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pvalue</a:t>
                </a:r>
                <a:r>
                  <a:rPr lang="en-US" sz="2000" dirty="0">
                    <a:solidFill>
                      <a:schemeClr val="tx1"/>
                    </a:solidFill>
                  </a:rPr>
                  <a:t>&lt;0.001)  between 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current and historical data. </a:t>
                </a:r>
              </a:p>
              <a:p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09600" y="1595062"/>
                <a:ext cx="6986155" cy="4526280"/>
              </a:xfrm>
              <a:blipFill>
                <a:blip r:embed="rId2"/>
                <a:stretch>
                  <a:fillRect l="-785" t="-674" r="-1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807C5F90-55C3-4F3E-8ED2-FB3313087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164" y="1034401"/>
            <a:ext cx="4572000" cy="457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90EEA5-DF22-4B0D-932C-6F88C254FE68}"/>
              </a:ext>
            </a:extLst>
          </p:cNvPr>
          <p:cNvSpPr txBox="1"/>
          <p:nvPr/>
        </p:nvSpPr>
        <p:spPr>
          <a:xfrm>
            <a:off x="713509" y="5606401"/>
            <a:ext cx="8934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 (Body)"/>
              </a:rPr>
              <a:t>statistically different (</a:t>
            </a:r>
            <a:r>
              <a:rPr lang="en-US" dirty="0" err="1">
                <a:solidFill>
                  <a:srgbClr val="FF0000"/>
                </a:solidFill>
                <a:latin typeface="Arial (Body)"/>
              </a:rPr>
              <a:t>pvalue</a:t>
            </a:r>
            <a:r>
              <a:rPr lang="en-US" dirty="0">
                <a:solidFill>
                  <a:srgbClr val="FF0000"/>
                </a:solidFill>
                <a:latin typeface="Arial (Body)"/>
              </a:rPr>
              <a:t>&lt;0.001) and bias in positive direction</a:t>
            </a:r>
            <a:r>
              <a:rPr lang="en-US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 </a:t>
            </a:r>
            <a:r>
              <a:rPr lang="en-US" b="1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treatment effect size</a:t>
            </a:r>
            <a:r>
              <a:rPr lang="en-US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 looks better then current data alone: </a:t>
            </a:r>
            <a:r>
              <a:rPr lang="en-US" b="1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This is very hard to defend!</a:t>
            </a:r>
            <a:endParaRPr lang="en-US" dirty="0"/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5922B2-1264-4C64-8930-25663256A913}"/>
              </a:ext>
            </a:extLst>
          </p:cNvPr>
          <p:cNvSpPr/>
          <p:nvPr/>
        </p:nvSpPr>
        <p:spPr>
          <a:xfrm>
            <a:off x="8167255" y="1215737"/>
            <a:ext cx="1039807" cy="3650554"/>
          </a:xfrm>
          <a:prstGeom prst="rect">
            <a:avLst/>
          </a:prstGeom>
          <a:solidFill>
            <a:srgbClr val="FFFF00">
              <a:alpha val="1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Discordant</a:t>
            </a:r>
            <a:r>
              <a:rPr lang="en-US" sz="1500" dirty="0">
                <a:solidFill>
                  <a:schemeClr val="tx1"/>
                </a:solidFill>
              </a:rPr>
              <a:t> </a:t>
            </a:r>
            <a:r>
              <a:rPr lang="en-US" sz="1200" dirty="0">
                <a:solidFill>
                  <a:schemeClr val="tx1"/>
                </a:solidFill>
              </a:rPr>
              <a:t>regions</a:t>
            </a:r>
            <a:r>
              <a:rPr lang="en-US" sz="15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5572EC-A70D-4CA5-9345-AF171107C7E9}"/>
              </a:ext>
            </a:extLst>
          </p:cNvPr>
          <p:cNvSpPr/>
          <p:nvPr/>
        </p:nvSpPr>
        <p:spPr>
          <a:xfrm>
            <a:off x="10769600" y="1215735"/>
            <a:ext cx="1039807" cy="3650555"/>
          </a:xfrm>
          <a:prstGeom prst="rect">
            <a:avLst/>
          </a:prstGeom>
          <a:solidFill>
            <a:srgbClr val="FFFF00">
              <a:alpha val="1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Discordant regions </a:t>
            </a:r>
          </a:p>
        </p:txBody>
      </p:sp>
    </p:spTree>
    <p:extLst>
      <p:ext uri="{BB962C8B-B14F-4D97-AF65-F5344CB8AC3E}">
        <p14:creationId xmlns:p14="http://schemas.microsoft.com/office/powerpoint/2010/main" val="358348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EE25-06A5-4919-9605-0CAF48615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Bayesian  method with informative prior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0F406-7AE4-4FF3-A32A-100759DBA42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sz="1800" b="1" i="1" dirty="0">
                <a:solidFill>
                  <a:schemeClr val="tx1"/>
                </a:solidFill>
                <a:latin typeface="+mn-lt"/>
                <a:cs typeface="+mn-cs"/>
              </a:rPr>
              <a:t>If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suitable prior is available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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Efficient use of information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Better precision in estimate 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Smaller and faster trials</a:t>
            </a:r>
          </a:p>
          <a:p>
            <a:pPr lvl="2"/>
            <a:r>
              <a:rPr lang="en-US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Fewer people exposed to trials  </a:t>
            </a:r>
          </a:p>
          <a:p>
            <a:pPr lvl="2"/>
            <a:r>
              <a:rPr lang="en-US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Helps patients get latest medicine/devices faster</a:t>
            </a:r>
          </a:p>
          <a:p>
            <a:pPr marL="365760" lvl="2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176C6B-D6CB-4854-ADAD-9FB1726A683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77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 error rate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The type I error is computed under the following hypothesis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test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h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0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: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𝜇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≤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vs.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h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: 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𝜇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&gt;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𝑙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=-3 to 0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For the DP methods, the type I error rate is estimated near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the nominal value of 0.025 for values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p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&lt;−1.5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The hierarchical and commensurate, have inflated type I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errors suggesting that these methods allow the historical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data to have influence even in the presence of a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significant difference (</a:t>
                </a:r>
                <a:r>
                  <a:rPr lang="en-US" sz="2000" dirty="0" err="1">
                    <a:solidFill>
                      <a:schemeClr val="tx1"/>
                    </a:solidFill>
                    <a:latin typeface="+mn-lt"/>
                    <a:cs typeface="+mn-cs"/>
                  </a:rPr>
                  <a:t>pvalue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&lt;0.001)  between the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current and historical data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The DP with identity has a similar  type 1 error Peak as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hierarchical, however  it reduces faster and eventually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hits nominal type 1 error of 0.025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500" t="-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0DF0CD22-F9C8-4205-A7EA-5494FCF29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554" y="1070263"/>
            <a:ext cx="4572000" cy="4572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7A523B-F308-413A-B36C-3D526DF02D78}"/>
              </a:ext>
            </a:extLst>
          </p:cNvPr>
          <p:cNvSpPr/>
          <p:nvPr/>
        </p:nvSpPr>
        <p:spPr>
          <a:xfrm>
            <a:off x="8167255" y="1215736"/>
            <a:ext cx="1870124" cy="3734635"/>
          </a:xfrm>
          <a:prstGeom prst="rect">
            <a:avLst/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Discordant regions </a:t>
            </a:r>
          </a:p>
        </p:txBody>
      </p:sp>
    </p:spTree>
    <p:extLst>
      <p:ext uri="{BB962C8B-B14F-4D97-AF65-F5344CB8AC3E}">
        <p14:creationId xmlns:p14="http://schemas.microsoft.com/office/powerpoint/2010/main" val="100165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Inflating your posterior probability acceptance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  <a:cs typeface="+mn-cs"/>
              </a:rPr>
              <a:t>In other Bayesian methods, it is common to inflate posterior probability acceptance criteria to maintain type I error rate: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+mn-lt"/>
                <a:cs typeface="+mn-cs"/>
              </a:rPr>
              <a:t>E.g. Require </a:t>
            </a:r>
            <a:r>
              <a:rPr lang="en-US" dirty="0" err="1">
                <a:solidFill>
                  <a:schemeClr val="tx1"/>
                </a:solidFill>
                <a:latin typeface="+mn-lt"/>
                <a:cs typeface="+mn-cs"/>
              </a:rPr>
              <a:t>Pr</a:t>
            </a:r>
            <a:r>
              <a:rPr lang="en-US" dirty="0">
                <a:solidFill>
                  <a:schemeClr val="tx1"/>
                </a:solidFill>
                <a:latin typeface="+mn-lt"/>
                <a:cs typeface="+mn-cs"/>
              </a:rPr>
              <a:t>(</a:t>
            </a:r>
            <a:r>
              <a:rPr lang="az-Cyrl-AZ" dirty="0">
                <a:solidFill>
                  <a:schemeClr val="tx1"/>
                </a:solidFill>
                <a:latin typeface="+mn-lt"/>
                <a:cs typeface="+mn-cs"/>
              </a:rPr>
              <a:t>Ө&gt;</a:t>
            </a:r>
            <a:r>
              <a:rPr lang="en-US" dirty="0">
                <a:solidFill>
                  <a:schemeClr val="tx1"/>
                </a:solidFill>
                <a:latin typeface="+mn-lt"/>
                <a:cs typeface="+mn-cs"/>
              </a:rPr>
              <a:t>x) &gt; 0.99 vs. 0.975 to maintain type I error under 0.05</a:t>
            </a:r>
          </a:p>
          <a:p>
            <a:r>
              <a:rPr lang="en-US" sz="2000" dirty="0">
                <a:solidFill>
                  <a:schemeClr val="tx1"/>
                </a:solidFill>
                <a:latin typeface="+mn-lt"/>
                <a:cs typeface="+mn-cs"/>
              </a:rPr>
              <a:t>This is confusing and defeats the purpose of using Bayesian methods to produce simple probability statements. </a:t>
            </a:r>
          </a:p>
          <a:p>
            <a:r>
              <a:rPr lang="en-US" sz="2000" dirty="0">
                <a:solidFill>
                  <a:srgbClr val="FF0000"/>
                </a:solidFill>
                <a:latin typeface="Arial (Body)"/>
              </a:rPr>
              <a:t>No way to mitigate the </a:t>
            </a:r>
            <a:r>
              <a:rPr lang="en-US" sz="2000" b="1" dirty="0">
                <a:solidFill>
                  <a:srgbClr val="FF0000"/>
                </a:solidFill>
                <a:latin typeface="Arial (Body)"/>
              </a:rPr>
              <a:t>bias</a:t>
            </a:r>
            <a:r>
              <a:rPr lang="en-US" sz="2000" dirty="0">
                <a:solidFill>
                  <a:srgbClr val="FF0000"/>
                </a:solidFill>
                <a:latin typeface="Arial (Body)"/>
              </a:rPr>
              <a:t> (or MSE) problems with the other methods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Arial (Body)"/>
              </a:rPr>
              <a:t>E.g. statistically different (</a:t>
            </a:r>
            <a:r>
              <a:rPr lang="en-US" dirty="0" err="1">
                <a:solidFill>
                  <a:srgbClr val="FF0000"/>
                </a:solidFill>
                <a:latin typeface="Arial (Body)"/>
              </a:rPr>
              <a:t>pvalue</a:t>
            </a:r>
            <a:r>
              <a:rPr lang="en-US" dirty="0">
                <a:solidFill>
                  <a:srgbClr val="FF0000"/>
                </a:solidFill>
                <a:latin typeface="Arial (Body)"/>
              </a:rPr>
              <a:t>&lt;0.001) and bias is high in positive direction</a:t>
            </a:r>
            <a:r>
              <a:rPr lang="en-US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 </a:t>
            </a:r>
            <a:r>
              <a:rPr lang="en-US" b="1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treatment effect size</a:t>
            </a:r>
            <a:r>
              <a:rPr lang="en-US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 looks better then current data alone </a:t>
            </a:r>
            <a:r>
              <a:rPr lang="en-US" b="1" dirty="0">
                <a:solidFill>
                  <a:srgbClr val="FF0000"/>
                </a:solidFill>
                <a:latin typeface="Arial (Body)"/>
                <a:sym typeface="Wingdings" panose="05000000000000000000" pitchFamily="2" charset="2"/>
              </a:rPr>
              <a:t>This is very hard to defend!!</a:t>
            </a:r>
            <a:endParaRPr lang="en-US" b="1" dirty="0">
              <a:solidFill>
                <a:srgbClr val="FF0000"/>
              </a:solidFill>
              <a:latin typeface="Arial (Body)"/>
            </a:endParaRPr>
          </a:p>
          <a:p>
            <a:r>
              <a:rPr lang="en-US" sz="2000" dirty="0">
                <a:solidFill>
                  <a:srgbClr val="FF0000"/>
                </a:solidFill>
                <a:latin typeface="Arial (Body)"/>
              </a:rPr>
              <a:t>Using DP Bias will be very small when there is statistical difference observed between prior and current data </a:t>
            </a:r>
          </a:p>
          <a:p>
            <a:r>
              <a:rPr lang="en-US" sz="2000" dirty="0">
                <a:solidFill>
                  <a:schemeClr val="tx1"/>
                </a:solidFill>
                <a:latin typeface="+mn-lt"/>
                <a:cs typeface="+mn-cs"/>
              </a:rPr>
              <a:t>Using DP operating characteristics can be controlled by modifying parameters of discount function – no need to inflate posterior probability acceptance criteria.</a:t>
            </a:r>
          </a:p>
        </p:txBody>
      </p:sp>
    </p:spTree>
    <p:extLst>
      <p:ext uri="{BB962C8B-B14F-4D97-AF65-F5344CB8AC3E}">
        <p14:creationId xmlns:p14="http://schemas.microsoft.com/office/powerpoint/2010/main" val="18301550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squared error (MSE)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MSE is computed as the mean of the squared bias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The MSE of the posterior estimate decreases for all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methods when the mean of the current data is near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zero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As the true value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e>
                      <m:sup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moves away from zero, the MSE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increases and becomes larger near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−1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1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But all methods then tend to shrink towards the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standard deviation of the current data,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i.e.,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1/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𝑁</m:t>
                    </m:r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=1/25=0.04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DP methods converge to the standard deviation of the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current data faster than the hierarchical and </a:t>
                </a: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commensurate prior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3"/>
                <a:stretch>
                  <a:fillRect l="-500" t="-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B3A3CB27-71E2-410A-8C34-3A17420D9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1371600"/>
            <a:ext cx="4824846" cy="48248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EACA06-A0ED-4199-AADB-00A62CA56F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6" t="4888" r="44242" b="73864"/>
          <a:stretch/>
        </p:blipFill>
        <p:spPr>
          <a:xfrm>
            <a:off x="10131135" y="4078489"/>
            <a:ext cx="1859973" cy="97149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EFF24F1-139A-40B0-9922-C326551FC487}"/>
              </a:ext>
            </a:extLst>
          </p:cNvPr>
          <p:cNvSpPr/>
          <p:nvPr/>
        </p:nvSpPr>
        <p:spPr>
          <a:xfrm>
            <a:off x="7755739" y="1630336"/>
            <a:ext cx="1032661" cy="3856063"/>
          </a:xfrm>
          <a:prstGeom prst="rect">
            <a:avLst/>
          </a:prstGeom>
          <a:solidFill>
            <a:srgbClr val="FFFF00">
              <a:alpha val="1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Discordant</a:t>
            </a:r>
            <a:r>
              <a:rPr lang="en-US" sz="1500" dirty="0">
                <a:solidFill>
                  <a:schemeClr val="tx1"/>
                </a:solidFill>
              </a:rPr>
              <a:t> </a:t>
            </a:r>
            <a:r>
              <a:rPr lang="en-US" sz="1200" dirty="0">
                <a:solidFill>
                  <a:schemeClr val="tx1"/>
                </a:solidFill>
              </a:rPr>
              <a:t>regions</a:t>
            </a:r>
            <a:r>
              <a:rPr lang="en-US" sz="15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7D398E-FBB6-4DAE-AEF3-1B15C8C382CD}"/>
              </a:ext>
            </a:extLst>
          </p:cNvPr>
          <p:cNvSpPr/>
          <p:nvPr/>
        </p:nvSpPr>
        <p:spPr>
          <a:xfrm>
            <a:off x="10549739" y="1595060"/>
            <a:ext cx="1032661" cy="3856063"/>
          </a:xfrm>
          <a:prstGeom prst="rect">
            <a:avLst/>
          </a:prstGeom>
          <a:solidFill>
            <a:srgbClr val="FFFF00">
              <a:alpha val="1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Discordant regions </a:t>
            </a:r>
          </a:p>
        </p:txBody>
      </p:sp>
    </p:spTree>
    <p:extLst>
      <p:ext uri="{BB962C8B-B14F-4D97-AF65-F5344CB8AC3E}">
        <p14:creationId xmlns:p14="http://schemas.microsoft.com/office/powerpoint/2010/main" val="375803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796A0-2C61-4556-9477-B29F3D9F0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" y="-106817"/>
            <a:ext cx="10160000" cy="944562"/>
          </a:xfrm>
        </p:spPr>
        <p:txBody>
          <a:bodyPr/>
          <a:lstStyle/>
          <a:p>
            <a:r>
              <a:rPr lang="en-US" dirty="0"/>
              <a:t>Power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5A6F76-247D-4941-8F31-61B223F9268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1717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0CD7140-ECEC-41F7-9821-DE100BE2DD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16" t="76662" r="18907"/>
          <a:stretch/>
        </p:blipFill>
        <p:spPr>
          <a:xfrm>
            <a:off x="1834020" y="5451761"/>
            <a:ext cx="2852856" cy="13337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28FE2DA-1160-4C2C-A68A-376C79E224CC}"/>
              </a:ext>
            </a:extLst>
          </p:cNvPr>
          <p:cNvSpPr/>
          <p:nvPr/>
        </p:nvSpPr>
        <p:spPr>
          <a:xfrm>
            <a:off x="1584960" y="678631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Agreement regions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50CC56-20B1-47B9-8C7C-87BA018F2A9E}"/>
              </a:ext>
            </a:extLst>
          </p:cNvPr>
          <p:cNvSpPr/>
          <p:nvPr/>
        </p:nvSpPr>
        <p:spPr>
          <a:xfrm>
            <a:off x="7547253" y="678631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Discordant regions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151F1B-556D-440E-A8A7-EBAF204E0B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978" r="26736" b="22826"/>
          <a:stretch/>
        </p:blipFill>
        <p:spPr>
          <a:xfrm>
            <a:off x="7190508" y="1139535"/>
            <a:ext cx="3107661" cy="43572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14D6B4-C0E2-4399-B3B1-4DC65510CD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497" r="19071"/>
          <a:stretch/>
        </p:blipFill>
        <p:spPr>
          <a:xfrm>
            <a:off x="1488341" y="1181944"/>
            <a:ext cx="2915248" cy="43266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42952E-5F77-47AC-AB10-7FF652FABF56}"/>
              </a:ext>
            </a:extLst>
          </p:cNvPr>
          <p:cNvSpPr txBox="1"/>
          <p:nvPr/>
        </p:nvSpPr>
        <p:spPr>
          <a:xfrm>
            <a:off x="1111891" y="5260960"/>
            <a:ext cx="13203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0.025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0BCF8-2FA2-4826-8D45-2CAF1B6740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93225"/>
          <a:stretch/>
        </p:blipFill>
        <p:spPr>
          <a:xfrm>
            <a:off x="1230725" y="1181944"/>
            <a:ext cx="263010" cy="43266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229DE-4787-4909-8DB8-80B27CE036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23" t="1016" r="89927" b="-1016"/>
          <a:stretch/>
        </p:blipFill>
        <p:spPr>
          <a:xfrm>
            <a:off x="6764740" y="1139535"/>
            <a:ext cx="425769" cy="56460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2A23A4-9B63-4C65-B786-1C36A4E600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16" t="76662" r="18907"/>
          <a:stretch/>
        </p:blipFill>
        <p:spPr>
          <a:xfrm>
            <a:off x="7547253" y="5451762"/>
            <a:ext cx="2852856" cy="13337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A024F1-5D5A-4241-81E7-2DF2FFAED10C}"/>
              </a:ext>
            </a:extLst>
          </p:cNvPr>
          <p:cNvSpPr/>
          <p:nvPr/>
        </p:nvSpPr>
        <p:spPr>
          <a:xfrm>
            <a:off x="4198942" y="4663065"/>
            <a:ext cx="852054" cy="944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5C0013-36EC-4EDF-9668-8D0EC535531D}"/>
              </a:ext>
            </a:extLst>
          </p:cNvPr>
          <p:cNvSpPr/>
          <p:nvPr/>
        </p:nvSpPr>
        <p:spPr>
          <a:xfrm>
            <a:off x="10298169" y="4632814"/>
            <a:ext cx="852054" cy="944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71F8B33-3A7F-439E-8B38-EEF7C59E4B2A}"/>
              </a:ext>
            </a:extLst>
          </p:cNvPr>
          <p:cNvSpPr/>
          <p:nvPr/>
        </p:nvSpPr>
        <p:spPr>
          <a:xfrm>
            <a:off x="498101" y="5036322"/>
            <a:ext cx="852054" cy="944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695CD5-2E54-47FD-90AB-8DB01518E2E8}"/>
              </a:ext>
            </a:extLst>
          </p:cNvPr>
          <p:cNvSpPr/>
          <p:nvPr/>
        </p:nvSpPr>
        <p:spPr>
          <a:xfrm>
            <a:off x="5096227" y="5214794"/>
            <a:ext cx="19159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Target type 1 error 0.025</a:t>
            </a:r>
            <a:r>
              <a:rPr lang="en-US" sz="1100" dirty="0">
                <a:sym typeface="Wingdings" panose="05000000000000000000" pitchFamily="2" charset="2"/>
              </a:rPr>
              <a:t></a:t>
            </a:r>
            <a:r>
              <a:rPr lang="en-US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4224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422564" y="1589809"/>
            <a:ext cx="10972800" cy="509264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DP models leverage the 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+mn-cs"/>
              </a:rPr>
              <a:t>prior similarly to the other approaches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when the prior and current data are similar</a:t>
            </a:r>
          </a:p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 When there is significant differences observed between the prior and current data only the DP model reduces the weight of the prior to a point where 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+mn-cs"/>
              </a:rPr>
              <a:t>noninformative operating characteristics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are observed. </a:t>
            </a:r>
          </a:p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The 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+mn-cs"/>
              </a:rPr>
              <a:t>persistence of inflated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 bias, type 1 error, and MSE in the 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+mn-cs"/>
              </a:rPr>
              <a:t>discordant regions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for the other methods is concerning since there can be substantial evidence that the prior and current data come from different populations.</a:t>
            </a:r>
          </a:p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The DP with identity is both easy to understand has no tuning parameters and performs admirably in all cases, this is clearly a good choice unless major type 1/bias error modifications are necessary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7C07CE39-2F82-43CB-A70B-761831805D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3761521"/>
              </p:ext>
            </p:extLst>
          </p:nvPr>
        </p:nvGraphicFramePr>
        <p:xfrm>
          <a:off x="2260250" y="5157320"/>
          <a:ext cx="7484464" cy="969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7736">
                  <a:extLst>
                    <a:ext uri="{9D8B030D-6E8A-4147-A177-3AD203B41FA5}">
                      <a16:colId xmlns:a16="http://schemas.microsoft.com/office/drawing/2014/main" val="2880764222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2348563674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3236168087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2226002415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347734171"/>
                    </a:ext>
                  </a:extLst>
                </a:gridCol>
              </a:tblGrid>
              <a:tr h="537401">
                <a:tc>
                  <a:txBody>
                    <a:bodyPr/>
                    <a:lstStyle/>
                    <a:p>
                      <a:pPr rtl="0"/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Bayesian approach</a:t>
                      </a:r>
                      <a:endParaRPr lang="en-US" sz="1200" dirty="0"/>
                    </a:p>
                  </a:txBody>
                  <a:tcPr marL="206836" marR="20683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Good Operating characteristics</a:t>
                      </a:r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Easy to explain and implement</a:t>
                      </a:r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Computational burden</a:t>
                      </a:r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Applicable to many types of trials</a:t>
                      </a:r>
                      <a:endParaRPr lang="en-US" sz="1200" dirty="0"/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185806"/>
                  </a:ext>
                </a:extLst>
              </a:tr>
              <a:tr h="329808">
                <a:tc>
                  <a:txBody>
                    <a:bodyPr/>
                    <a:lstStyle/>
                    <a:p>
                      <a:r>
                        <a:rPr lang="en-US" sz="1200" dirty="0"/>
                        <a:t>Discount Prior </a:t>
                      </a:r>
                      <a:endParaRPr lang="en-US" sz="12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6836" marR="206836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dirty="0">
                        <a:solidFill>
                          <a:srgbClr val="FF0000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kern="1200" dirty="0">
                        <a:solidFill>
                          <a:srgbClr val="FF0000"/>
                        </a:solidFill>
                        <a:highlight>
                          <a:srgbClr val="FF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dirty="0"/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466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35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554F0-9C78-4BA5-AA94-FC0EE0DF6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Can we help make informative priors trail more common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92B5093-F5A5-4FC0-8A1F-F08611E2C9D3}"/>
              </a:ext>
            </a:extLst>
          </p:cNvPr>
          <p:cNvGraphicFramePr>
            <a:graphicFrameLocks noGrp="1"/>
          </p:cNvGraphicFramePr>
          <p:nvPr>
            <p:ph sz="quarter" idx="11"/>
            <p:extLst/>
          </p:nvPr>
        </p:nvGraphicFramePr>
        <p:xfrm>
          <a:off x="4301836" y="1454727"/>
          <a:ext cx="7484464" cy="3476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7736">
                  <a:extLst>
                    <a:ext uri="{9D8B030D-6E8A-4147-A177-3AD203B41FA5}">
                      <a16:colId xmlns:a16="http://schemas.microsoft.com/office/drawing/2014/main" val="1549612732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1239728977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2270534517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1302016972"/>
                    </a:ext>
                  </a:extLst>
                </a:gridCol>
                <a:gridCol w="1404182">
                  <a:extLst>
                    <a:ext uri="{9D8B030D-6E8A-4147-A177-3AD203B41FA5}">
                      <a16:colId xmlns:a16="http://schemas.microsoft.com/office/drawing/2014/main" val="979236697"/>
                    </a:ext>
                  </a:extLst>
                </a:gridCol>
              </a:tblGrid>
              <a:tr h="752445">
                <a:tc>
                  <a:txBody>
                    <a:bodyPr/>
                    <a:lstStyle/>
                    <a:p>
                      <a:pPr rtl="0"/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Bayesian approach</a:t>
                      </a:r>
                      <a:endParaRPr lang="en-US" sz="1200" dirty="0"/>
                    </a:p>
                  </a:txBody>
                  <a:tcPr marL="206836" marR="20683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Good Operating characteristics</a:t>
                      </a:r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Easy to explain and implement</a:t>
                      </a:r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Computational burden</a:t>
                      </a:r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Applicable to many types of trials</a:t>
                      </a:r>
                      <a:endParaRPr lang="en-US" sz="1200" dirty="0"/>
                    </a:p>
                  </a:txBody>
                  <a:tcPr marL="206836" marR="206836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24911"/>
                  </a:ext>
                </a:extLst>
              </a:tr>
              <a:tr h="680956">
                <a:tc>
                  <a:txBody>
                    <a:bodyPr/>
                    <a:lstStyle/>
                    <a:p>
                      <a:pPr rtl="0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Hierarchical model</a:t>
                      </a:r>
                    </a:p>
                  </a:txBody>
                  <a:tcPr marL="206836" marR="206836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Sort of</a:t>
                      </a: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Sort of</a:t>
                      </a: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No</a:t>
                      </a: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Sort of</a:t>
                      </a: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75968"/>
                  </a:ext>
                </a:extLst>
              </a:tr>
              <a:tr h="680956">
                <a:tc>
                  <a:txBody>
                    <a:bodyPr/>
                    <a:lstStyle/>
                    <a:p>
                      <a:pPr rtl="0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Commensurate prior</a:t>
                      </a:r>
                    </a:p>
                  </a:txBody>
                  <a:tcPr marL="206836" marR="206836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No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No</a:t>
                      </a:r>
                      <a:endParaRPr lang="en-US" sz="1200" dirty="0"/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No</a:t>
                      </a:r>
                      <a:endParaRPr lang="en-US" sz="1200" dirty="0"/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b="1" dirty="0"/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302759"/>
                  </a:ext>
                </a:extLst>
              </a:tr>
              <a:tr h="680956"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Fixed power prior</a:t>
                      </a:r>
                      <a:endParaRPr lang="en-US" sz="1200" dirty="0"/>
                    </a:p>
                  </a:txBody>
                  <a:tcPr marL="206836" marR="206836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No</a:t>
                      </a: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  <a:endParaRPr lang="en-US" sz="1200" dirty="0">
                        <a:solidFill>
                          <a:srgbClr val="FF0000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kern="1200" dirty="0">
                        <a:solidFill>
                          <a:srgbClr val="FF0000"/>
                        </a:solidFill>
                        <a:highlight>
                          <a:srgbClr val="FF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dirty="0"/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537622"/>
                  </a:ext>
                </a:extLst>
              </a:tr>
              <a:tr h="680956"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method?</a:t>
                      </a:r>
                    </a:p>
                  </a:txBody>
                  <a:tcPr marL="206836" marR="206836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dirty="0">
                        <a:solidFill>
                          <a:srgbClr val="FF0000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kern="1200" dirty="0">
                        <a:solidFill>
                          <a:srgbClr val="FF0000"/>
                        </a:solidFill>
                        <a:highlight>
                          <a:srgbClr val="FF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Yes</a:t>
                      </a:r>
                      <a:endParaRPr lang="en-US" sz="1200" dirty="0"/>
                    </a:p>
                  </a:txBody>
                  <a:tcPr marL="206836" marR="2068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13814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59317" y="5213130"/>
            <a:ext cx="3673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Can we do better?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1DC803-9CDE-4E1A-A35C-434EA8F7047A}"/>
              </a:ext>
            </a:extLst>
          </p:cNvPr>
          <p:cNvSpPr/>
          <p:nvPr/>
        </p:nvSpPr>
        <p:spPr>
          <a:xfrm>
            <a:off x="211282" y="1765684"/>
            <a:ext cx="362296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Very few  Bayesian informative prior trials  conducted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Some challenges with current methods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method appeared to meet all the 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3160D7-B9E2-45E9-8892-92883E8CA3DD}"/>
              </a:ext>
            </a:extLst>
          </p:cNvPr>
          <p:cNvSpPr/>
          <p:nvPr/>
        </p:nvSpPr>
        <p:spPr>
          <a:xfrm>
            <a:off x="4301836" y="2202873"/>
            <a:ext cx="7484464" cy="2057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964C21-BAEF-4B3B-AD42-16B4E75CFDCD}"/>
              </a:ext>
            </a:extLst>
          </p:cNvPr>
          <p:cNvSpPr/>
          <p:nvPr/>
        </p:nvSpPr>
        <p:spPr>
          <a:xfrm>
            <a:off x="4301836" y="4260274"/>
            <a:ext cx="7484464" cy="670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155B5E-2919-4A1C-9B4F-D843C9B35F3D}"/>
              </a:ext>
            </a:extLst>
          </p:cNvPr>
          <p:cNvSpPr/>
          <p:nvPr/>
        </p:nvSpPr>
        <p:spPr>
          <a:xfrm>
            <a:off x="211282" y="4445908"/>
            <a:ext cx="36229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Fixed power prior is very good, but lacks good operating characteristics </a:t>
            </a:r>
          </a:p>
        </p:txBody>
      </p:sp>
    </p:spTree>
    <p:extLst>
      <p:ext uri="{BB962C8B-B14F-4D97-AF65-F5344CB8AC3E}">
        <p14:creationId xmlns:p14="http://schemas.microsoft.com/office/powerpoint/2010/main" val="303236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C397F-0647-47FE-B2B6-B9DE5CE77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Power prior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CF8792-F86C-469D-BF3B-607E1A0E080E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Very  easy to explain and implement!</a:t>
                </a:r>
              </a:p>
              <a:p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a priori set weight of prior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 between 0 and 1)</a:t>
                </a:r>
              </a:p>
              <a:p>
                <a:pPr lvl="1"/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No weight</a:t>
                </a:r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  <a:sym typeface="Wingdings" panose="05000000000000000000" pitchFamily="2" charset="2"/>
                  </a:rPr>
                  <a:t>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=0</a:t>
                </a:r>
              </a:p>
              <a:p>
                <a:pPr lvl="1"/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 full weight</a:t>
                </a:r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  <a:sym typeface="Wingdings" panose="05000000000000000000" pitchFamily="2" charset="2"/>
                  </a:rPr>
                  <a:t></a:t>
                </a:r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=1</a:t>
                </a:r>
              </a:p>
              <a:p>
                <a:pPr lvl="1"/>
                <a:r>
                  <a:rPr lang="en-US" sz="1800" dirty="0">
                    <a:solidFill>
                      <a:schemeClr val="tx1"/>
                    </a:solidFill>
                  </a:rPr>
                  <a:t>Set weight  based on baseline patient characteristics and clinical and device similarities between the two studies </a:t>
                </a:r>
                <a:endParaRPr lang="en-US" sz="18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Borrowing is not dynamic</a:t>
                </a:r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  <a:sym typeface="Wingdings" panose="05000000000000000000" pitchFamily="2" charset="2"/>
                  </a:rPr>
                  <a:t>:</a:t>
                </a:r>
              </a:p>
              <a:p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If similarity assumption of prior is incorrect there is no way to mitigate </a:t>
                </a:r>
              </a:p>
              <a:p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Can be very problematic at the end of trial </a:t>
                </a:r>
              </a:p>
              <a:p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Sensitivity analysis can show the prior and current data are statistically different yet we still borrowed heavily  </a:t>
                </a:r>
              </a:p>
              <a:p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cs"/>
                  </a:rPr>
                  <a:t>Unjustifiable bias in estimate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CF8792-F86C-469D-BF3B-607E1A0E08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333" t="-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9114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B937E-FEBA-4465-9029-6CBAB5D64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 a penalty to power prior?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CCB91-6924-4DE9-85A5-82AA3F7A09B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Can we leverage the power prior approach but improve its operating characteristics?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A fixed power prior with a penalty function applied</a:t>
            </a:r>
          </a:p>
          <a:p>
            <a:pPr lvl="2"/>
            <a:r>
              <a:rPr lang="en-US" sz="1600" dirty="0">
                <a:solidFill>
                  <a:schemeClr val="tx1"/>
                </a:solidFill>
                <a:latin typeface="+mn-lt"/>
                <a:cs typeface="+mn-cs"/>
              </a:rPr>
              <a:t>Still go through the same work you would do with baseline characteristics and clinical similarities between the two studies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+mn-lt"/>
                <a:cs typeface="+mn-cs"/>
              </a:rPr>
              <a:t>Penalty function is a </a:t>
            </a:r>
            <a:r>
              <a:rPr lang="en-US" b="1" dirty="0">
                <a:solidFill>
                  <a:schemeClr val="tx1"/>
                </a:solidFill>
                <a:latin typeface="+mn-lt"/>
                <a:cs typeface="+mn-cs"/>
              </a:rPr>
              <a:t>pre-specified decision rule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Penalty function allows borrowing if original prior assumption is justified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Controlling operating characteristics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 Is easy and understandable to both clinicians and statisticians</a:t>
            </a:r>
          </a:p>
        </p:txBody>
      </p:sp>
    </p:spTree>
    <p:extLst>
      <p:ext uri="{BB962C8B-B14F-4D97-AF65-F5344CB8AC3E}">
        <p14:creationId xmlns:p14="http://schemas.microsoft.com/office/powerpoint/2010/main" val="787315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1A313-99E6-4FC3-9070-F4F02ABB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prior simple fix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D16E0-67E4-474B-9D3A-CBCA47DA8A3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Specify a fixed prior; if there is a statistically significant difference, discount the prior data 100%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Problematic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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 causes dramatic changes in degrees of freedom on an arbitrary point 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P-value = 0.099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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 discount 100% 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P-value = 0.10 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  <a:sym typeface="Wingdings" panose="05000000000000000000" pitchFamily="2" charset="2"/>
              </a:rPr>
              <a:t></a:t>
            </a:r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 discount 0% </a:t>
            </a:r>
          </a:p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If the p-values varies only slightly, the prior data should receive only slightly lower weight, not zero weight!</a:t>
            </a:r>
            <a:b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</a:br>
            <a:endParaRPr lang="en-US" sz="180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597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F0DFE-F142-41F1-8DFD-F3C005C0B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Discount function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B1EB4-B60D-4B80-805A-F32A57C53D5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" y="1595062"/>
            <a:ext cx="4659962" cy="4526280"/>
          </a:xfrm>
        </p:spPr>
        <p:txBody>
          <a:bodyPr/>
          <a:lstStyle/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Create a more continuous and gradual penalty</a:t>
            </a:r>
          </a:p>
          <a:p>
            <a:endParaRPr lang="en-US" sz="1800" dirty="0">
              <a:solidFill>
                <a:schemeClr val="tx1"/>
              </a:solidFill>
              <a:latin typeface="+mn-lt"/>
              <a:cs typeface="+mn-cs"/>
            </a:endParaRPr>
          </a:p>
          <a:p>
            <a:r>
              <a:rPr lang="en-US" sz="1800" dirty="0">
                <a:solidFill>
                  <a:schemeClr val="tx1"/>
                </a:solidFill>
                <a:latin typeface="+mn-lt"/>
                <a:cs typeface="+mn-cs"/>
              </a:rPr>
              <a:t>As the confidence in prior and current data similarity decreases so does your weight given to the prior</a:t>
            </a:r>
          </a:p>
          <a:p>
            <a:endParaRPr lang="en-US" sz="1800" dirty="0">
              <a:solidFill>
                <a:schemeClr val="tx1"/>
              </a:solidFill>
              <a:latin typeface="+mn-lt"/>
              <a:cs typeface="+mn-cs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A5A957-6B77-4CDF-A277-12219426908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" r="95460"/>
          <a:stretch/>
        </p:blipFill>
        <p:spPr>
          <a:xfrm>
            <a:off x="5548848" y="1290206"/>
            <a:ext cx="275174" cy="48867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39766F-0EBE-4303-98F4-58018C10BF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483"/>
          <a:stretch/>
        </p:blipFill>
        <p:spPr>
          <a:xfrm>
            <a:off x="5738489" y="1206568"/>
            <a:ext cx="6022041" cy="44448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D0D426-97FD-4D11-8F4D-26292DFC727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60"/>
          <a:stretch/>
        </p:blipFill>
        <p:spPr>
          <a:xfrm>
            <a:off x="5750431" y="5638524"/>
            <a:ext cx="5808516" cy="41245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EA86DCF-32E7-460F-A684-23D4CFCF25BD}"/>
              </a:ext>
            </a:extLst>
          </p:cNvPr>
          <p:cNvCxnSpPr/>
          <p:nvPr/>
        </p:nvCxnSpPr>
        <p:spPr>
          <a:xfrm flipV="1">
            <a:off x="9316122" y="3216536"/>
            <a:ext cx="0" cy="20009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3A234D2-680A-4468-A64B-6244697635D4}"/>
              </a:ext>
            </a:extLst>
          </p:cNvPr>
          <p:cNvCxnSpPr/>
          <p:nvPr/>
        </p:nvCxnSpPr>
        <p:spPr>
          <a:xfrm flipH="1">
            <a:off x="6096000" y="3231573"/>
            <a:ext cx="323503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274DBFEB-CA6A-475A-8779-54EF9DF410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1540" y="1524204"/>
            <a:ext cx="6212362" cy="49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67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0" y="-83688"/>
            <a:ext cx="10160000" cy="944562"/>
          </a:xfrm>
        </p:spPr>
        <p:txBody>
          <a:bodyPr/>
          <a:lstStyle/>
          <a:p>
            <a:r>
              <a:rPr lang="en-US" dirty="0"/>
              <a:t>Discount Prior procedure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18072" y="1984652"/>
            <a:ext cx="4038003" cy="1168796"/>
            <a:chOff x="609600" y="1181736"/>
            <a:chExt cx="2743200" cy="1168796"/>
          </a:xfrm>
        </p:grpSpPr>
        <p:sp>
          <p:nvSpPr>
            <p:cNvPr id="5" name="Rectangle 4"/>
            <p:cNvSpPr/>
            <p:nvPr/>
          </p:nvSpPr>
          <p:spPr>
            <a:xfrm>
              <a:off x="609600" y="1181736"/>
              <a:ext cx="2743200" cy="9906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85800" y="1334869"/>
              <a:ext cx="259080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457200" indent="-457200">
                <a:buFont typeface="+mj-lt"/>
                <a:buAutoNum type="arabicPeriod" startAt="2"/>
              </a:pPr>
              <a:r>
                <a:rPr lang="en-US" sz="2000" b="1" dirty="0"/>
                <a:t>Compare</a:t>
              </a:r>
              <a:r>
                <a:rPr lang="en-US" sz="2000" dirty="0"/>
                <a:t> historical and current data (</a:t>
              </a:r>
              <a:r>
                <a:rPr lang="en-US" sz="2000" dirty="0" err="1"/>
                <a:t>poolability</a:t>
              </a:r>
              <a:r>
                <a:rPr lang="en-US" sz="2000" dirty="0"/>
                <a:t> test)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18071" y="3241738"/>
            <a:ext cx="4397672" cy="1226300"/>
            <a:chOff x="609600" y="2514600"/>
            <a:chExt cx="2750893" cy="1226300"/>
          </a:xfrm>
        </p:grpSpPr>
        <p:sp>
          <p:nvSpPr>
            <p:cNvPr id="8" name="Rectangle 7"/>
            <p:cNvSpPr/>
            <p:nvPr/>
          </p:nvSpPr>
          <p:spPr>
            <a:xfrm>
              <a:off x="609600" y="2514600"/>
              <a:ext cx="2743200" cy="9906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693493" y="2725237"/>
                  <a:ext cx="2667000" cy="10156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457200" indent="-457200">
                    <a:buFont typeface="+mj-lt"/>
                    <a:buAutoNum type="arabicPeriod" startAt="3"/>
                  </a:pPr>
                  <a:r>
                    <a:rPr lang="en-US" sz="2000" b="1" dirty="0"/>
                    <a:t>Discount</a:t>
                  </a:r>
                  <a:r>
                    <a:rPr lang="en-US" sz="2000" dirty="0"/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/>
                            </a:rPr>
                            <m:t>𝜶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a14:m>
                  <a:r>
                    <a:rPr lang="en-US" sz="2000" dirty="0"/>
                    <a:t> (strength</a:t>
                  </a:r>
                  <a:r>
                    <a:rPr lang="en-US" sz="2000" b="1" dirty="0"/>
                    <a:t> </a:t>
                  </a:r>
                  <a:r>
                    <a:rPr lang="en-US" sz="2000" dirty="0"/>
                    <a:t>of historical data) using discount function  to </a:t>
                  </a:r>
                  <a:r>
                    <a:rPr lang="en-US" dirty="0"/>
                    <a:t>obtain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</a:rPr>
                            <m:t>𝜶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</a:rPr>
                            <m:t>𝟎</m:t>
                          </m:r>
                        </m:sub>
                      </m:sSub>
                    </m:oMath>
                  </a14:m>
                  <a:r>
                    <a:rPr lang="en-US" b="1" dirty="0"/>
                    <a:t> </a:t>
                  </a:r>
                  <a:endParaRPr lang="en-US" sz="2000" b="1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3493" y="2725237"/>
                  <a:ext cx="2667000" cy="1015663"/>
                </a:xfrm>
                <a:prstGeom prst="rect">
                  <a:avLst/>
                </a:prstGeom>
                <a:blipFill>
                  <a:blip r:embed="rId3"/>
                  <a:stretch>
                    <a:fillRect l="-1286" t="-2395" b="-1018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/>
          <p:cNvGrpSpPr/>
          <p:nvPr/>
        </p:nvGrpSpPr>
        <p:grpSpPr>
          <a:xfrm>
            <a:off x="1818071" y="4775516"/>
            <a:ext cx="4038003" cy="1632837"/>
            <a:chOff x="609600" y="3714065"/>
            <a:chExt cx="2743200" cy="16328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685799" y="4023463"/>
                  <a:ext cx="2514600" cy="13234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457200" indent="-457200">
                    <a:buFont typeface="+mj-lt"/>
                    <a:buAutoNum type="arabicPeriod" startAt="4"/>
                  </a:pPr>
                  <a:r>
                    <a:rPr lang="en-US" sz="2000" b="1" dirty="0"/>
                    <a:t>Combine </a:t>
                  </a:r>
                  <a:r>
                    <a:rPr lang="en-US" sz="2000" dirty="0"/>
                    <a:t>historical and current data using power prior 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/>
                            </a:rPr>
                            <m:t>𝜶</m:t>
                          </m:r>
                        </m:e>
                        <m:sub>
                          <m:r>
                            <a:rPr lang="en-US" sz="2000" b="1" i="1">
                              <a:latin typeface="Cambria Math"/>
                            </a:rPr>
                            <m:t>𝟎</m:t>
                          </m:r>
                        </m:sub>
                      </m:sSub>
                    </m:oMath>
                  </a14:m>
                  <a:r>
                    <a:rPr lang="en-US" sz="2000" dirty="0"/>
                    <a:t>) and </a:t>
                  </a:r>
                  <a:r>
                    <a:rPr lang="en-US" sz="2000" b="1" dirty="0"/>
                    <a:t>Estimate </a:t>
                  </a:r>
                  <a:r>
                    <a:rPr lang="en-US" sz="2000" dirty="0"/>
                    <a:t>from posterior </a:t>
                  </a: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799" y="4023463"/>
                  <a:ext cx="2514600" cy="1323439"/>
                </a:xfrm>
                <a:prstGeom prst="rect">
                  <a:avLst/>
                </a:prstGeom>
                <a:blipFill>
                  <a:blip r:embed="rId4"/>
                  <a:stretch>
                    <a:fillRect l="-1483" t="-1843" b="-7834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Rectangle 11"/>
            <p:cNvSpPr/>
            <p:nvPr/>
          </p:nvSpPr>
          <p:spPr>
            <a:xfrm>
              <a:off x="609600" y="3714065"/>
              <a:ext cx="2743200" cy="9906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57736" y="1778828"/>
            <a:ext cx="1515133" cy="1118109"/>
            <a:chOff x="6172200" y="1180981"/>
            <a:chExt cx="1981200" cy="1490505"/>
          </a:xfrm>
        </p:grpSpPr>
        <p:pic>
          <p:nvPicPr>
            <p:cNvPr id="17" name="Picture 2" descr="Image result for overlap of two distributions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41" t="23072" r="7294" b="12410"/>
            <a:stretch/>
          </p:blipFill>
          <p:spPr bwMode="auto">
            <a:xfrm>
              <a:off x="6172200" y="1315076"/>
              <a:ext cx="1590976" cy="1356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7239000" y="1777424"/>
              <a:ext cx="914400" cy="26681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>
                <a:lnSpc>
                  <a:spcPts val="1900"/>
                </a:lnSpc>
              </a:pPr>
              <a:r>
                <a:rPr lang="en-US" sz="900" dirty="0">
                  <a:cs typeface="Effra"/>
                </a:rPr>
                <a:t>historical data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802310" y="1180981"/>
              <a:ext cx="914401" cy="26681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>
                <a:lnSpc>
                  <a:spcPts val="1900"/>
                </a:lnSpc>
              </a:pPr>
              <a:r>
                <a:rPr lang="en-US" sz="900" dirty="0">
                  <a:cs typeface="Effra"/>
                </a:rPr>
                <a:t>current data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48776" y="2354790"/>
              <a:ext cx="914400" cy="26682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>
                <a:lnSpc>
                  <a:spcPts val="1900"/>
                </a:lnSpc>
              </a:pPr>
              <a:r>
                <a:rPr lang="en-US" sz="900" dirty="0">
                  <a:cs typeface="Effra"/>
                </a:rPr>
                <a:t>a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8316180" y="5365269"/>
                <a:ext cx="33959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𝑡𝑜𝑡𝑎𝑙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𝑐𝑢𝑟𝑟𝑒𝑛𝑡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h𝑖𝑠𝑡𝑜𝑟𝑖𝑐𝑎𝑙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6180" y="5365269"/>
                <a:ext cx="3395918" cy="3385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Group 27"/>
          <p:cNvGrpSpPr/>
          <p:nvPr/>
        </p:nvGrpSpPr>
        <p:grpSpPr>
          <a:xfrm>
            <a:off x="6304739" y="4919549"/>
            <a:ext cx="2024873" cy="1361041"/>
            <a:chOff x="4181201" y="5128654"/>
            <a:chExt cx="1145327" cy="1168014"/>
          </a:xfrm>
        </p:grpSpPr>
        <p:pic>
          <p:nvPicPr>
            <p:cNvPr id="29" name="Picture 6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35" t="21257" r="6072" b="11687"/>
            <a:stretch/>
          </p:blipFill>
          <p:spPr bwMode="auto">
            <a:xfrm>
              <a:off x="4181201" y="5293161"/>
              <a:ext cx="1145327" cy="100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710306" y="5128654"/>
              <a:ext cx="593560" cy="173198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>
                <a:lnSpc>
                  <a:spcPts val="1900"/>
                </a:lnSpc>
              </a:pPr>
              <a:r>
                <a:rPr lang="en-US" sz="900" dirty="0">
                  <a:cs typeface="Effra"/>
                </a:rPr>
                <a:t>Estimate</a:t>
              </a:r>
            </a:p>
          </p:txBody>
        </p:sp>
        <p:pic>
          <p:nvPicPr>
            <p:cNvPr id="31" name="Picture 9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3723" y="5177291"/>
              <a:ext cx="558771" cy="1099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201D15C-20B3-4B96-80C4-296F19E3ABD4}"/>
                  </a:ext>
                </a:extLst>
              </p:cNvPr>
              <p:cNvSpPr txBox="1"/>
              <p:nvPr/>
            </p:nvSpPr>
            <p:spPr>
              <a:xfrm>
                <a:off x="1930235" y="919757"/>
                <a:ext cx="4567864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/>
                  <a:t>Start with  traditional fix power prior; determine max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latin typeface="Cambria Math"/>
                          </a:rPr>
                          <m:t>𝜶</m:t>
                        </m:r>
                      </m:e>
                      <m:sub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𝒎𝒂𝒙</m:t>
                        </m:r>
                      </m:sub>
                    </m:sSub>
                  </m:oMath>
                </a14:m>
                <a:r>
                  <a:rPr lang="en-US" sz="2000" dirty="0"/>
                  <a:t> using clinical judgement 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201D15C-20B3-4B96-80C4-296F19E3AB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0235" y="919757"/>
                <a:ext cx="4567864" cy="1015663"/>
              </a:xfrm>
              <a:prstGeom prst="rect">
                <a:avLst/>
              </a:prstGeom>
              <a:blipFill>
                <a:blip r:embed="rId9"/>
                <a:stretch>
                  <a:fillRect l="-1202" t="-3012" b="-1084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5A44930E-A67A-41B7-B6C7-D369E0ECAD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7736" y="3170281"/>
            <a:ext cx="1726675" cy="138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78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B617E-00D3-4207-82E2-A47ACFAED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Discount prior interpretation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65041733-FE04-4FFE-A0DE-DF8DB1CB1915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Discount prior is a </a:t>
                </a:r>
                <a:r>
                  <a:rPr lang="en-US" sz="2000" b="1" dirty="0">
                    <a:solidFill>
                      <a:schemeClr val="tx1"/>
                    </a:solidFill>
                    <a:latin typeface="+mn-lt"/>
                    <a:cs typeface="+mn-cs"/>
                  </a:rPr>
                  <a:t>procedure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 not a statistical model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is not parameter in a traditional sense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It is a penalty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𝒎𝒂𝒙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  <a:sym typeface="Wingdings" panose="05000000000000000000" pitchFamily="2" charset="2"/>
                  </a:rPr>
                  <a:t></a:t>
                </a:r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= W*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𝒎𝒂𝒙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  <a:latin typeface="+mn-lt"/>
                    <a:cs typeface="+mn-cs"/>
                  </a:rPr>
                  <a:t>Where W is the penalty and goes from 0 to 1 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𝟎</m:t>
                        </m:r>
                      </m:sub>
                    </m:sSub>
                    <m: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cs"/>
                      </a:rPr>
                      <m:t>≤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b>
                        <m:r>
                          <a:rPr lang="en-US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cs"/>
                          </a:rPr>
                          <m:t>𝒎𝒂𝒙</m:t>
                        </m:r>
                      </m:sub>
                    </m:sSub>
                  </m:oMath>
                </a14:m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Discount function is very conservative  approach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You need to demonstrate your initial assumption of similarity is justified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  <a:t>In the end this a fix power prior, but we have an added a layer of protection</a:t>
                </a:r>
              </a:p>
              <a:p>
                <a:pPr marL="0" indent="0">
                  <a:buNone/>
                </a:pPr>
                <a:br>
                  <a:rPr lang="en-US" sz="2000" dirty="0">
                    <a:solidFill>
                      <a:schemeClr val="tx1"/>
                    </a:solidFill>
                    <a:latin typeface="+mn-lt"/>
                    <a:cs typeface="+mn-cs"/>
                  </a:rPr>
                </a:br>
                <a:endParaRPr lang="en-US" sz="2000" dirty="0">
                  <a:solidFill>
                    <a:schemeClr val="tx1"/>
                  </a:solidFill>
                  <a:latin typeface="+mn-lt"/>
                  <a:cs typeface="+mn-cs"/>
                </a:endParaRP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65041733-FE04-4FFE-A0DE-DF8DB1CB191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500" t="-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9418506"/>
      </p:ext>
    </p:extLst>
  </p:cSld>
  <p:clrMapOvr>
    <a:masterClrMapping/>
  </p:clrMapOvr>
</p:sld>
</file>

<file path=ppt/theme/theme1.xml><?xml version="1.0" encoding="utf-8"?>
<a:theme xmlns:a="http://schemas.openxmlformats.org/drawingml/2006/main" name="MDIC Master">
  <a:themeElements>
    <a:clrScheme name="MDIC">
      <a:dk1>
        <a:sysClr val="windowText" lastClr="000000"/>
      </a:dk1>
      <a:lt1>
        <a:sysClr val="window" lastClr="FFFFFF"/>
      </a:lt1>
      <a:dk2>
        <a:srgbClr val="1F497D"/>
      </a:dk2>
      <a:lt2>
        <a:srgbClr val="717171"/>
      </a:lt2>
      <a:accent1>
        <a:srgbClr val="E67D1E"/>
      </a:accent1>
      <a:accent2>
        <a:srgbClr val="5AAF46"/>
      </a:accent2>
      <a:accent3>
        <a:srgbClr val="0055A0"/>
      </a:accent3>
      <a:accent4>
        <a:srgbClr val="C000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DIC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 Theme" id="{73AA68B9-53F6-414A-A1D7-DF161B1E1586}" vid="{F7B96FC4-450E-40BF-AEC3-DA2DEB1AA7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12276</TotalTime>
  <Words>1413</Words>
  <Application>Microsoft Office PowerPoint</Application>
  <PresentationFormat>Widescreen</PresentationFormat>
  <Paragraphs>288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Arial (Body)</vt:lpstr>
      <vt:lpstr>Calibri</vt:lpstr>
      <vt:lpstr>Cambria Math</vt:lpstr>
      <vt:lpstr>Effra</vt:lpstr>
      <vt:lpstr>Effra Light</vt:lpstr>
      <vt:lpstr>Wingdings</vt:lpstr>
      <vt:lpstr>MDIC Master</vt:lpstr>
      <vt:lpstr>Tarek Haddad  MEDTRONIC </vt:lpstr>
      <vt:lpstr>Bayesian  method with informative prior </vt:lpstr>
      <vt:lpstr>Can we help make informative priors trail more common</vt:lpstr>
      <vt:lpstr>Fixed Power prior</vt:lpstr>
      <vt:lpstr>Add a penalty to power prior? </vt:lpstr>
      <vt:lpstr>Power prior simple fix</vt:lpstr>
      <vt:lpstr>Discount function </vt:lpstr>
      <vt:lpstr>Discount Prior procedure</vt:lpstr>
      <vt:lpstr>Discount prior interpretation </vt:lpstr>
      <vt:lpstr>Adaptive study designs with DP</vt:lpstr>
      <vt:lpstr>Similar to an Adaptive Sample size re-estimation Bayesian trial</vt:lpstr>
      <vt:lpstr>Power prior: Combining historical data with new patients </vt:lpstr>
      <vt:lpstr>Agreement measure </vt:lpstr>
      <vt:lpstr>Agreement measure</vt:lpstr>
      <vt:lpstr>Discount Function</vt:lpstr>
      <vt:lpstr>Four models were compared </vt:lpstr>
      <vt:lpstr>Simulation set up</vt:lpstr>
      <vt:lpstr>Desirable properties</vt:lpstr>
      <vt:lpstr>Bias</vt:lpstr>
      <vt:lpstr>Type I error rate </vt:lpstr>
      <vt:lpstr>Inflating your posterior probability acceptance criteria</vt:lpstr>
      <vt:lpstr>Mean squared error (MSE) </vt:lpstr>
      <vt:lpstr>Power</vt:lpstr>
      <vt:lpstr>Summary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Haddad, Tarek</dc:creator>
  <cp:keywords>Medtronic Controlled</cp:keywords>
  <cp:lastModifiedBy>Haddad, Tarek</cp:lastModifiedBy>
  <cp:revision>307</cp:revision>
  <dcterms:created xsi:type="dcterms:W3CDTF">2017-10-30T16:08:27Z</dcterms:created>
  <dcterms:modified xsi:type="dcterms:W3CDTF">2018-05-22T19:18:22Z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39aafb59-3487-4150-9f8b-704c8927ebba</vt:lpwstr>
  </property>
  <property fmtid="{D5CDD505-2E9C-101B-9397-08002B2CF9AE}" pid="3" name="DocumentCreator">
    <vt:lpwstr>haddat1</vt:lpwstr>
  </property>
  <property fmtid="{D5CDD505-2E9C-101B-9397-08002B2CF9AE}" pid="4" name="CreationDate">
    <vt:lpwstr>2017-10-30</vt:lpwstr>
  </property>
  <property fmtid="{D5CDD505-2E9C-101B-9397-08002B2CF9AE}" pid="5" name="Classification">
    <vt:lpwstr>MedtronicControlled</vt:lpwstr>
  </property>
</Properties>
</file>